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Lst>
  <p:sldSz cy="8229600" cx="14630400"/>
  <p:notesSz cx="8229600" cy="14630400"/>
  <p:embeddedFontLst>
    <p:embeddedFont>
      <p:font typeface="Lora"/>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1" roundtripDataSignature="AMtx7mgFUDAdhFVKeJPZpv/lGLSEX4Lz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Lora-bold.fntdata"/><Relationship Id="rId47" Type="http://schemas.openxmlformats.org/officeDocument/2006/relationships/font" Target="fonts/Lora-regular.fntdata"/><Relationship Id="rId49" Type="http://schemas.openxmlformats.org/officeDocument/2006/relationships/font" Target="fonts/Lora-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customschemas.google.com/relationships/presentationmetadata" Target="metadata"/><Relationship Id="rId50" Type="http://schemas.openxmlformats.org/officeDocument/2006/relationships/font" Target="fonts/Lora-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d5424f4813_0_1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9" name="Google Shape;189;g2d5424f4813_0_1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90" name="Google Shape;190;g2d5424f4813_0_1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d5424f4813_0_6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9" name="Google Shape;199;g2d5424f4813_0_6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00" name="Google Shape;200;g2d5424f4813_0_6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d5424f4813_0_14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4" name="Google Shape;224;g2d5424f4813_0_14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25" name="Google Shape;225;g2d5424f4813_0_14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d5424f4813_0_19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9" name="Google Shape;239;g2d5424f4813_0_19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40" name="Google Shape;240;g2d5424f4813_0_19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d5424f4813_0_25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4" name="Google Shape;264;g2d5424f4813_0_25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65" name="Google Shape;265;g2d5424f4813_0_25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d5424f4813_0_30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5" name="Google Shape;285;g2d5424f4813_0_30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86" name="Google Shape;286;g2d5424f4813_0_30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d5424f4813_0_36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8" name="Google Shape;308;g2d5424f4813_0_36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309" name="Google Shape;309;g2d5424f4813_0_36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d5424f4813_0_4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6" name="Google Shape;326;g2d5424f4813_0_4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327" name="Google Shape;327;g2d5424f4813_0_4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d5424f4813_0_4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g2d5424f4813_0_4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g2d5424f4813_0_46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d5424f4813_0_5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6" name="Google Shape;356;g2d5424f4813_0_50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g2d5424f4813_0_50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d5424f4813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g2d5424f4813_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g2d5424f4813_2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d5424f4813_0_5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g2d5424f4813_0_5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g2d5424f4813_0_5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d5424f4813_0_5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7" name="Google Shape;387;g2d5424f4813_0_5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g2d5424f4813_0_5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d5424f4813_0_6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2" name="Google Shape;402;g2d5424f4813_0_6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3" name="Google Shape;403;g2d5424f4813_0_6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d5424f4813_0_7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6" name="Google Shape;426;g2d5424f4813_0_70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7" name="Google Shape;427;g2d5424f4813_0_70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d5424f4813_0_7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3" name="Google Shape;443;g2d5424f4813_0_7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4" name="Google Shape;444;g2d5424f4813_0_7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d5424f4813_0_8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g2d5424f4813_0_8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g2d5424f4813_0_8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d5424f4813_0_8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4" name="Google Shape;484;g2d5424f4813_0_8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5" name="Google Shape;485;g2d5424f4813_0_8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d5424f4813_0_8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g2d5424f4813_0_8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4" name="Google Shape;494;g2d5424f4813_0_89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d5424f4813_0_9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3" name="Google Shape;513;g2d5424f4813_0_9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4" name="Google Shape;514;g2d5424f4813_0_9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d5424f4813_0_9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7" name="Google Shape;527;g2d5424f4813_0_9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8" name="Google Shape;528;g2d5424f4813_0_98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d5424f4813_2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g2d5424f4813_2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 name="Google Shape;72;g2d5424f4813_2_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d5424f4813_0_10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4" name="Google Shape;544;g2d5424f4813_0_10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5" name="Google Shape;545;g2d5424f4813_0_10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d5424f4813_0_10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8" name="Google Shape;568;g2d5424f4813_0_10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9" name="Google Shape;569;g2d5424f4813_0_108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d5424f4813_0_11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5" name="Google Shape;585;g2d5424f4813_0_11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6" name="Google Shape;586;g2d5424f4813_0_11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d5424f4813_0_11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3" name="Google Shape;603;g2d5424f4813_0_117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4" name="Google Shape;604;g2d5424f4813_0_117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2d5424f4813_0_12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2" name="Google Shape;612;g2d5424f4813_0_12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3" name="Google Shape;613;g2d5424f4813_0_12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2d5424f4813_0_12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9" name="Google Shape;629;g2d5424f4813_0_12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0" name="Google Shape;630;g2d5424f4813_0_127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d5424f4813_0_13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2" name="Google Shape;642;g2d5424f4813_0_13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3" name="Google Shape;643;g2d5424f4813_0_13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d5424f4813_0_14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1" name="Google Shape;671;g2d5424f4813_0_140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2" name="Google Shape;672;g2d5424f4813_0_140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2d5424f4813_0_14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5" name="Google Shape;695;g2d5424f4813_0_14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6" name="Google Shape;696;g2d5424f4813_0_14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2d5424f4813_0_15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5" name="Google Shape;715;g2d5424f4813_0_15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6" name="Google Shape;716;g2d5424f4813_0_15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 name="Google Shape;8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 name="Google Shape;8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2d5424f4813_0_15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1" name="Google Shape;741;g2d5424f4813_0_15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2" name="Google Shape;742;g2d5424f4813_0_15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2d5424f4813_0_16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8" name="Google Shape;758;g2d5424f4813_0_165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9" name="Google Shape;759;g2d5424f4813_0_165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2d5424f4813_0_17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8" name="Google Shape;778;g2d5424f4813_0_17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9" name="Google Shape;779;g2d5424f4813_0_17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10"/>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0"/>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3" name="Shape 43"/>
        <p:cNvGrpSpPr/>
        <p:nvPr/>
      </p:nvGrpSpPr>
      <p:grpSpPr>
        <a:xfrm>
          <a:off x="0" y="0"/>
          <a:ext cx="0" cy="0"/>
          <a:chOff x="0" y="0"/>
          <a:chExt cx="0" cy="0"/>
        </a:xfrm>
      </p:grpSpPr>
      <p:sp>
        <p:nvSpPr>
          <p:cNvPr id="44" name="Google Shape;44;g2d5424f4813_0_1714"/>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g2d5424f4813_0_1714"/>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6" name="Google Shape;46;g2d5424f4813_0_1714">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7" name="Shape 47"/>
        <p:cNvGrpSpPr/>
        <p:nvPr/>
      </p:nvGrpSpPr>
      <p:grpSpPr>
        <a:xfrm>
          <a:off x="0" y="0"/>
          <a:ext cx="0" cy="0"/>
          <a:chOff x="0" y="0"/>
          <a:chExt cx="0" cy="0"/>
        </a:xfrm>
      </p:grpSpPr>
      <p:sp>
        <p:nvSpPr>
          <p:cNvPr id="48" name="Google Shape;48;g2d5424f4813_0_1787"/>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g2d5424f4813_0_1787"/>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0" name="Google Shape;50;g2d5424f4813_0_1787">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11"/>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1"/>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12"/>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2"/>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13"/>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3"/>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1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14"/>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4"/>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1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15"/>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5"/>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1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16"/>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6"/>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1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17"/>
          <p:cNvSpPr/>
          <p:nvPr/>
        </p:nvSpPr>
        <p:spPr>
          <a:xfrm>
            <a:off x="0" y="0"/>
            <a:ext cx="14630400" cy="8229600"/>
          </a:xfrm>
          <a:prstGeom prst="rect">
            <a:avLst/>
          </a:prstGeom>
          <a:solidFill>
            <a:srgbClr val="181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7"/>
          <p:cNvSpPr/>
          <p:nvPr/>
        </p:nvSpPr>
        <p:spPr>
          <a:xfrm>
            <a:off x="0" y="0"/>
            <a:ext cx="14630400" cy="8229600"/>
          </a:xfrm>
          <a:prstGeom prst="rect">
            <a:avLst/>
          </a:prstGeom>
          <a:solidFill>
            <a:srgbClr val="2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1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2"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4.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21.png"/><Relationship Id="rId5" Type="http://schemas.openxmlformats.org/officeDocument/2006/relationships/image" Target="../media/image25.png"/><Relationship Id="rId6" Type="http://schemas.openxmlformats.org/officeDocument/2006/relationships/image" Target="../media/image23.png"/><Relationship Id="rId7"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41.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40.png"/><Relationship Id="rId4" Type="http://schemas.openxmlformats.org/officeDocument/2006/relationships/image" Target="../media/image31.png"/><Relationship Id="rId5" Type="http://schemas.openxmlformats.org/officeDocument/2006/relationships/image" Target="../media/image29.png"/><Relationship Id="rId6"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9.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3.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jpg"/><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0.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7.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65.png"/><Relationship Id="rId4" Type="http://schemas.openxmlformats.org/officeDocument/2006/relationships/image" Target="../media/image34.png"/><Relationship Id="rId5" Type="http://schemas.openxmlformats.org/officeDocument/2006/relationships/image" Target="../media/image38.png"/><Relationship Id="rId6" Type="http://schemas.openxmlformats.org/officeDocument/2006/relationships/image" Target="../media/image35.png"/><Relationship Id="rId7"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66.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45.png"/><Relationship Id="rId4" Type="http://schemas.openxmlformats.org/officeDocument/2006/relationships/image" Target="../media/image37.png"/><Relationship Id="rId5" Type="http://schemas.openxmlformats.org/officeDocument/2006/relationships/image" Target="../media/image32.png"/><Relationship Id="rId6" Type="http://schemas.openxmlformats.org/officeDocument/2006/relationships/image" Target="../media/image44.png"/><Relationship Id="rId7"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7.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7.png"/><Relationship Id="rId4" Type="http://schemas.openxmlformats.org/officeDocument/2006/relationships/image" Target="../media/image5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17.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64.png"/><Relationship Id="rId4" Type="http://schemas.openxmlformats.org/officeDocument/2006/relationships/image" Target="../media/image43.png"/><Relationship Id="rId5" Type="http://schemas.openxmlformats.org/officeDocument/2006/relationships/image" Target="../media/image55.png"/><Relationship Id="rId6" Type="http://schemas.openxmlformats.org/officeDocument/2006/relationships/image" Target="../media/image42.png"/><Relationship Id="rId7"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51.png"/><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68.png"/><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3.png"/><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56.pn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52.png"/><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62.png"/><Relationship Id="rId4" Type="http://schemas.openxmlformats.org/officeDocument/2006/relationships/image" Target="../media/image48.png"/><Relationship Id="rId5" Type="http://schemas.openxmlformats.org/officeDocument/2006/relationships/image" Target="../media/image61.png"/><Relationship Id="rId6" Type="http://schemas.openxmlformats.org/officeDocument/2006/relationships/image" Target="../media/image58.png"/><Relationship Id="rId7" Type="http://schemas.openxmlformats.org/officeDocument/2006/relationships/image" Target="../media/image69.png"/><Relationship Id="rId8" Type="http://schemas.openxmlformats.org/officeDocument/2006/relationships/image" Target="../media/image1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17.png"/><Relationship Id="rId4" Type="http://schemas.openxmlformats.org/officeDocument/2006/relationships/image" Target="../media/image5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image" Target="../media/image70.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3.png"/><Relationship Id="rId7"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1.xml"/><Relationship Id="rId3" Type="http://schemas.openxmlformats.org/officeDocument/2006/relationships/image" Target="../media/image71.png"/><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67.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8.png"/><Relationship Id="rId5" Type="http://schemas.openxmlformats.org/officeDocument/2006/relationships/image" Target="../media/image26.png"/><Relationship Id="rId6"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0.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11.png"/><Relationship Id="rId5" Type="http://schemas.openxmlformats.org/officeDocument/2006/relationships/image" Target="../media/image16.png"/><Relationship Id="rId6" Type="http://schemas.openxmlformats.org/officeDocument/2006/relationships/image" Target="../media/image15.png"/><Relationship Id="rId7" Type="http://schemas.openxmlformats.org/officeDocument/2006/relationships/image" Target="../media/image14.png"/><Relationship Id="rId8"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7" name="Google Shape;57;p1"/>
          <p:cNvSpPr/>
          <p:nvPr/>
        </p:nvSpPr>
        <p:spPr>
          <a:xfrm>
            <a:off x="777475" y="1540601"/>
            <a:ext cx="7589100" cy="2338500"/>
          </a:xfrm>
          <a:prstGeom prst="rect">
            <a:avLst/>
          </a:prstGeom>
          <a:noFill/>
          <a:ln>
            <a:noFill/>
          </a:ln>
        </p:spPr>
        <p:txBody>
          <a:bodyPr anchorCtr="0" anchor="t" bIns="0" lIns="0" spcFirstLastPara="1" rIns="0" wrap="square" tIns="0">
            <a:noAutofit/>
          </a:bodyPr>
          <a:lstStyle/>
          <a:p>
            <a:pPr indent="0" lvl="0" marL="0" marR="0" rtl="0" algn="ctr">
              <a:lnSpc>
                <a:spcPct val="124778"/>
              </a:lnSpc>
              <a:spcBef>
                <a:spcPts val="0"/>
              </a:spcBef>
              <a:spcAft>
                <a:spcPts val="0"/>
              </a:spcAft>
              <a:buClr>
                <a:srgbClr val="F98AC7"/>
              </a:buClr>
              <a:buSzPts val="5650"/>
              <a:buFont typeface="Lora"/>
              <a:buNone/>
            </a:pPr>
            <a:r>
              <a:rPr lang="en-US" sz="3600">
                <a:solidFill>
                  <a:srgbClr val="F98AC7"/>
                </a:solidFill>
                <a:latin typeface="Lora"/>
                <a:ea typeface="Lora"/>
                <a:cs typeface="Lora"/>
                <a:sym typeface="Lora"/>
              </a:rPr>
              <a:t>PREDICCIÓN</a:t>
            </a:r>
            <a:r>
              <a:rPr lang="en-US" sz="3600">
                <a:solidFill>
                  <a:srgbClr val="F98AC7"/>
                </a:solidFill>
                <a:latin typeface="Lora"/>
                <a:ea typeface="Lora"/>
                <a:cs typeface="Lora"/>
                <a:sym typeface="Lora"/>
              </a:rPr>
              <a:t> DEL RECURSO </a:t>
            </a:r>
            <a:r>
              <a:rPr lang="en-US" sz="3600">
                <a:solidFill>
                  <a:srgbClr val="F98AC7"/>
                </a:solidFill>
                <a:latin typeface="Lora"/>
                <a:ea typeface="Lora"/>
                <a:cs typeface="Lora"/>
                <a:sym typeface="Lora"/>
              </a:rPr>
              <a:t>HÍDRICO</a:t>
            </a:r>
            <a:r>
              <a:rPr lang="en-US" sz="3600">
                <a:solidFill>
                  <a:srgbClr val="F98AC7"/>
                </a:solidFill>
                <a:latin typeface="Lora"/>
                <a:ea typeface="Lora"/>
                <a:cs typeface="Lora"/>
                <a:sym typeface="Lora"/>
              </a:rPr>
              <a:t> EN LAS CUENCAS DEL MUNICIPIO DE MANIZALES</a:t>
            </a:r>
            <a:endParaRPr i="0" sz="3600" u="none" cap="none" strike="noStrike">
              <a:latin typeface="Lora"/>
              <a:ea typeface="Lora"/>
              <a:cs typeface="Lora"/>
              <a:sym typeface="Lora"/>
            </a:endParaRPr>
          </a:p>
        </p:txBody>
      </p:sp>
      <p:sp>
        <p:nvSpPr>
          <p:cNvPr id="58" name="Google Shape;58;p1"/>
          <p:cNvSpPr/>
          <p:nvPr/>
        </p:nvSpPr>
        <p:spPr>
          <a:xfrm>
            <a:off x="777478" y="3879043"/>
            <a:ext cx="7589100" cy="2843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Participantes:</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Luisa Fernanda </a:t>
            </a:r>
            <a:r>
              <a:rPr lang="en-US" sz="1900">
                <a:solidFill>
                  <a:schemeClr val="lt1"/>
                </a:solidFill>
              </a:rPr>
              <a:t>Pachon</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Daniel Aguilar Tejo</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Jhon Fredy Vallejo</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Miguel Mejia Arango </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Daniel Andrés Perdomo</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Ejecutores:</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Margarita Mejia Orozco</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Natalia Betancur Herrera</a:t>
            </a:r>
            <a:endParaRPr sz="1900">
              <a:solidFill>
                <a:schemeClr val="lt1"/>
              </a:solidFill>
            </a:endParaRPr>
          </a:p>
          <a:p>
            <a:pPr indent="0" lvl="0" marL="0" marR="0" rtl="0" algn="l">
              <a:lnSpc>
                <a:spcPct val="100000"/>
              </a:lnSpc>
              <a:spcBef>
                <a:spcPts val="0"/>
              </a:spcBef>
              <a:spcAft>
                <a:spcPts val="0"/>
              </a:spcAft>
              <a:buClr>
                <a:srgbClr val="D6E5EF"/>
              </a:buClr>
              <a:buSzPts val="1700"/>
              <a:buFont typeface="Arial"/>
              <a:buNone/>
            </a:pPr>
            <a:r>
              <a:rPr lang="en-US" sz="1900">
                <a:solidFill>
                  <a:schemeClr val="lt1"/>
                </a:solidFill>
              </a:rPr>
              <a:t>Frank Yesid Zapata </a:t>
            </a:r>
            <a:endParaRPr sz="1900">
              <a:solidFill>
                <a:schemeClr val="lt1"/>
              </a:solidFill>
            </a:endParaRPr>
          </a:p>
        </p:txBody>
      </p:sp>
      <p:pic>
        <p:nvPicPr>
          <p:cNvPr id="59" name="Google Shape;59;p1"/>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descr="preencoded.png" id="192" name="Google Shape;192;g2d5424f4813_0_1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93" name="Google Shape;193;g2d5424f4813_0_18"/>
          <p:cNvSpPr/>
          <p:nvPr/>
        </p:nvSpPr>
        <p:spPr>
          <a:xfrm>
            <a:off x="6226850" y="554402"/>
            <a:ext cx="7663200" cy="2576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5400"/>
              <a:buFont typeface="Lora"/>
              <a:buNone/>
            </a:pPr>
            <a:r>
              <a:rPr b="0" i="0" lang="en-US" sz="5400" u="none" cap="none" strike="noStrike">
                <a:solidFill>
                  <a:srgbClr val="F98AC7"/>
                </a:solidFill>
                <a:latin typeface="Lora"/>
                <a:ea typeface="Lora"/>
                <a:cs typeface="Lora"/>
                <a:sym typeface="Lora"/>
              </a:rPr>
              <a:t>Metodología CRISP-DM para la Predicción de Recursos Hídricos</a:t>
            </a:r>
            <a:endParaRPr b="0" i="0" sz="5400" u="none" cap="none" strike="noStrike">
              <a:solidFill>
                <a:schemeClr val="dk1"/>
              </a:solidFill>
              <a:latin typeface="Calibri"/>
              <a:ea typeface="Calibri"/>
              <a:cs typeface="Calibri"/>
              <a:sym typeface="Calibri"/>
            </a:endParaRPr>
          </a:p>
        </p:txBody>
      </p:sp>
      <p:sp>
        <p:nvSpPr>
          <p:cNvPr id="194" name="Google Shape;194;g2d5424f4813_0_18"/>
          <p:cNvSpPr/>
          <p:nvPr/>
        </p:nvSpPr>
        <p:spPr>
          <a:xfrm>
            <a:off x="6226850" y="3680564"/>
            <a:ext cx="7663200" cy="1353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b="0" i="0" lang="en-US" sz="1650" u="none" cap="none" strike="noStrike">
                <a:solidFill>
                  <a:srgbClr val="D6E5EF"/>
                </a:solidFill>
                <a:latin typeface="Arial"/>
                <a:ea typeface="Arial"/>
                <a:cs typeface="Arial"/>
                <a:sym typeface="Arial"/>
              </a:rPr>
              <a:t>En el proyecto de predicción de recursos hídricos para las cuencas del Municipio de Manizales, se implementó la metodología CRISP-DM (Cross-Industry Standard Process for Data Mining). Este enfoque estructurado permitió organizar el proceso en seis fases secuenciales, facilitando una ejecución eficiente y efectiva del proyecto.</a:t>
            </a:r>
            <a:endParaRPr b="0" i="0" sz="1650" u="none" cap="none" strike="noStrike">
              <a:solidFill>
                <a:schemeClr val="dk1"/>
              </a:solidFill>
              <a:latin typeface="Calibri"/>
              <a:ea typeface="Calibri"/>
              <a:cs typeface="Calibri"/>
              <a:sym typeface="Calibri"/>
            </a:endParaRPr>
          </a:p>
        </p:txBody>
      </p:sp>
      <p:sp>
        <p:nvSpPr>
          <p:cNvPr id="195" name="Google Shape;195;g2d5424f4813_0_18"/>
          <p:cNvSpPr/>
          <p:nvPr/>
        </p:nvSpPr>
        <p:spPr>
          <a:xfrm>
            <a:off x="6226850" y="5896599"/>
            <a:ext cx="7663200" cy="10155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b="0" i="0" lang="en-US" sz="1650" u="none" cap="none" strike="noStrike">
                <a:solidFill>
                  <a:srgbClr val="D6E5EF"/>
                </a:solidFill>
                <a:latin typeface="Arial"/>
                <a:ea typeface="Arial"/>
                <a:cs typeface="Arial"/>
                <a:sym typeface="Arial"/>
              </a:rPr>
              <a:t>La metodología CRISP-DM proporcionó un marco robusto para abordar los desafíos asociados con la disponibilidad de agua en la región, permitiendo desarrollar un modelo predictivo preciso y útil para la gestión sostenible de los recursos hídricos.</a:t>
            </a:r>
            <a:endParaRPr b="0" i="0" sz="1650" u="none" cap="none" strike="noStrike">
              <a:solidFill>
                <a:schemeClr val="dk1"/>
              </a:solidFill>
              <a:latin typeface="Calibri"/>
              <a:ea typeface="Calibri"/>
              <a:cs typeface="Calibri"/>
              <a:sym typeface="Calibri"/>
            </a:endParaRPr>
          </a:p>
        </p:txBody>
      </p:sp>
      <p:pic>
        <p:nvPicPr>
          <p:cNvPr id="196" name="Google Shape;196;g2d5424f4813_0_18"/>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2d5424f4813_0_68"/>
          <p:cNvSpPr/>
          <p:nvPr/>
        </p:nvSpPr>
        <p:spPr>
          <a:xfrm>
            <a:off x="725567" y="570309"/>
            <a:ext cx="6186300" cy="6096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F98AC7"/>
              </a:buClr>
              <a:buSzPts val="3800"/>
              <a:buFont typeface="Lora"/>
              <a:buNone/>
            </a:pPr>
            <a:r>
              <a:rPr lang="en-US" sz="3800">
                <a:solidFill>
                  <a:srgbClr val="F98AC7"/>
                </a:solidFill>
                <a:latin typeface="Lora"/>
                <a:ea typeface="Lora"/>
                <a:cs typeface="Lora"/>
                <a:sym typeface="Lora"/>
              </a:rPr>
              <a:t>Entendimiento del Negocio</a:t>
            </a:r>
            <a:endParaRPr sz="3800">
              <a:solidFill>
                <a:schemeClr val="dk1"/>
              </a:solidFill>
              <a:latin typeface="Calibri"/>
              <a:ea typeface="Calibri"/>
              <a:cs typeface="Calibri"/>
              <a:sym typeface="Calibri"/>
            </a:endParaRPr>
          </a:p>
        </p:txBody>
      </p:sp>
      <p:sp>
        <p:nvSpPr>
          <p:cNvPr id="203" name="Google Shape;203;g2d5424f4813_0_68"/>
          <p:cNvSpPr/>
          <p:nvPr/>
        </p:nvSpPr>
        <p:spPr>
          <a:xfrm>
            <a:off x="725567" y="1594604"/>
            <a:ext cx="13179300" cy="9948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lang="en-US" sz="1600">
                <a:solidFill>
                  <a:srgbClr val="D6E5EF"/>
                </a:solidFill>
                <a:latin typeface="Arial"/>
                <a:ea typeface="Arial"/>
                <a:cs typeface="Arial"/>
                <a:sym typeface="Arial"/>
              </a:rPr>
              <a:t>En la fase inicial, se realizaron reuniones para comprender los desafíos de la disponibilidad de recursos hídricos en Manizales. El objetivo principal se definió como el desarrollo de un modelo predictivo para anticipar la disponibilidad de agua en diferentes cuencas, optimizando la gestión y apoyando la planificación sostenible.</a:t>
            </a:r>
            <a:endParaRPr sz="1600">
              <a:solidFill>
                <a:schemeClr val="dk1"/>
              </a:solidFill>
              <a:latin typeface="Calibri"/>
              <a:ea typeface="Calibri"/>
              <a:cs typeface="Calibri"/>
              <a:sym typeface="Calibri"/>
            </a:endParaRPr>
          </a:p>
        </p:txBody>
      </p:sp>
      <p:sp>
        <p:nvSpPr>
          <p:cNvPr id="204" name="Google Shape;204;g2d5424f4813_0_68"/>
          <p:cNvSpPr/>
          <p:nvPr/>
        </p:nvSpPr>
        <p:spPr>
          <a:xfrm>
            <a:off x="725567" y="2822496"/>
            <a:ext cx="13179300" cy="6633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lang="en-US" sz="1600">
                <a:solidFill>
                  <a:srgbClr val="D6E5EF"/>
                </a:solidFill>
                <a:latin typeface="Arial"/>
                <a:ea typeface="Arial"/>
                <a:cs typeface="Arial"/>
                <a:sym typeface="Arial"/>
              </a:rPr>
              <a:t>Se establecieron métricas clave para evaluar el éxito del proyecto, incluyendo la precisión en la predicción de caudales y la capacidad de identificar períodos de riesgo de escasez. Esta fase sentó las bases para un enfoque dirigido y orientado a resultados en el proyecto.</a:t>
            </a:r>
            <a:endParaRPr sz="1600">
              <a:solidFill>
                <a:schemeClr val="dk1"/>
              </a:solidFill>
              <a:latin typeface="Calibri"/>
              <a:ea typeface="Calibri"/>
              <a:cs typeface="Calibri"/>
              <a:sym typeface="Calibri"/>
            </a:endParaRPr>
          </a:p>
        </p:txBody>
      </p:sp>
      <p:sp>
        <p:nvSpPr>
          <p:cNvPr id="205" name="Google Shape;205;g2d5424f4813_0_68"/>
          <p:cNvSpPr/>
          <p:nvPr/>
        </p:nvSpPr>
        <p:spPr>
          <a:xfrm>
            <a:off x="1025009" y="3718798"/>
            <a:ext cx="22800" cy="3940500"/>
          </a:xfrm>
          <a:prstGeom prst="roundRect">
            <a:avLst>
              <a:gd fmla="val 136028" name="adj"/>
            </a:avLst>
          </a:prstGeom>
          <a:solidFill>
            <a:srgbClr val="5D606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g2d5424f4813_0_68"/>
          <p:cNvSpPr/>
          <p:nvPr/>
        </p:nvSpPr>
        <p:spPr>
          <a:xfrm>
            <a:off x="1246763" y="4173617"/>
            <a:ext cx="725700" cy="22800"/>
          </a:xfrm>
          <a:prstGeom prst="roundRect">
            <a:avLst>
              <a:gd fmla="val 136028" name="adj"/>
            </a:avLst>
          </a:prstGeom>
          <a:solidFill>
            <a:srgbClr val="5D606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7" name="Google Shape;207;g2d5424f4813_0_68"/>
          <p:cNvSpPr/>
          <p:nvPr/>
        </p:nvSpPr>
        <p:spPr>
          <a:xfrm>
            <a:off x="803255" y="3951923"/>
            <a:ext cx="466500" cy="466500"/>
          </a:xfrm>
          <a:prstGeom prst="roundRect">
            <a:avLst>
              <a:gd fmla="val 6668"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8" name="Google Shape;208;g2d5424f4813_0_68"/>
          <p:cNvSpPr/>
          <p:nvPr/>
        </p:nvSpPr>
        <p:spPr>
          <a:xfrm>
            <a:off x="983159" y="4038719"/>
            <a:ext cx="106500" cy="292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lang="en-US" sz="2300">
                <a:solidFill>
                  <a:srgbClr val="D6E5EF"/>
                </a:solidFill>
                <a:latin typeface="Lora"/>
                <a:ea typeface="Lora"/>
                <a:cs typeface="Lora"/>
                <a:sym typeface="Lora"/>
              </a:rPr>
              <a:t>1</a:t>
            </a:r>
            <a:endParaRPr sz="2300">
              <a:solidFill>
                <a:schemeClr val="dk1"/>
              </a:solidFill>
              <a:latin typeface="Calibri"/>
              <a:ea typeface="Calibri"/>
              <a:cs typeface="Calibri"/>
              <a:sym typeface="Calibri"/>
            </a:endParaRPr>
          </a:p>
        </p:txBody>
      </p:sp>
      <p:sp>
        <p:nvSpPr>
          <p:cNvPr id="209" name="Google Shape;209;g2d5424f4813_0_68"/>
          <p:cNvSpPr/>
          <p:nvPr/>
        </p:nvSpPr>
        <p:spPr>
          <a:xfrm>
            <a:off x="2176582" y="3926086"/>
            <a:ext cx="2938200" cy="3048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lang="en-US" sz="1900">
                <a:solidFill>
                  <a:srgbClr val="D6E5EF"/>
                </a:solidFill>
                <a:latin typeface="Lora"/>
                <a:ea typeface="Lora"/>
                <a:cs typeface="Lora"/>
                <a:sym typeface="Lora"/>
              </a:rPr>
              <a:t>Identificación de Desafíos</a:t>
            </a:r>
            <a:endParaRPr sz="1900">
              <a:solidFill>
                <a:schemeClr val="dk1"/>
              </a:solidFill>
              <a:latin typeface="Calibri"/>
              <a:ea typeface="Calibri"/>
              <a:cs typeface="Calibri"/>
              <a:sym typeface="Calibri"/>
            </a:endParaRPr>
          </a:p>
        </p:txBody>
      </p:sp>
      <p:sp>
        <p:nvSpPr>
          <p:cNvPr id="210" name="Google Shape;210;g2d5424f4813_0_68"/>
          <p:cNvSpPr/>
          <p:nvPr/>
        </p:nvSpPr>
        <p:spPr>
          <a:xfrm>
            <a:off x="2176582" y="4355187"/>
            <a:ext cx="11728200" cy="3315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lang="en-US" sz="1600">
                <a:solidFill>
                  <a:srgbClr val="D6E5EF"/>
                </a:solidFill>
                <a:latin typeface="Arial"/>
                <a:ea typeface="Arial"/>
                <a:cs typeface="Arial"/>
                <a:sym typeface="Arial"/>
              </a:rPr>
              <a:t>Reuniones para comprender los problemas de disponibilidad de agua.</a:t>
            </a:r>
            <a:endParaRPr sz="1600">
              <a:solidFill>
                <a:schemeClr val="dk1"/>
              </a:solidFill>
              <a:latin typeface="Calibri"/>
              <a:ea typeface="Calibri"/>
              <a:cs typeface="Calibri"/>
              <a:sym typeface="Calibri"/>
            </a:endParaRPr>
          </a:p>
        </p:txBody>
      </p:sp>
      <p:sp>
        <p:nvSpPr>
          <p:cNvPr id="211" name="Google Shape;211;g2d5424f4813_0_68"/>
          <p:cNvSpPr/>
          <p:nvPr/>
        </p:nvSpPr>
        <p:spPr>
          <a:xfrm>
            <a:off x="1246763" y="5556171"/>
            <a:ext cx="725700" cy="22800"/>
          </a:xfrm>
          <a:prstGeom prst="roundRect">
            <a:avLst>
              <a:gd fmla="val 136028" name="adj"/>
            </a:avLst>
          </a:prstGeom>
          <a:solidFill>
            <a:srgbClr val="5D606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2" name="Google Shape;212;g2d5424f4813_0_68"/>
          <p:cNvSpPr/>
          <p:nvPr/>
        </p:nvSpPr>
        <p:spPr>
          <a:xfrm>
            <a:off x="803255" y="5334476"/>
            <a:ext cx="466500" cy="466500"/>
          </a:xfrm>
          <a:prstGeom prst="roundRect">
            <a:avLst>
              <a:gd fmla="val 6668"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3" name="Google Shape;213;g2d5424f4813_0_68"/>
          <p:cNvSpPr/>
          <p:nvPr/>
        </p:nvSpPr>
        <p:spPr>
          <a:xfrm>
            <a:off x="957798" y="5421273"/>
            <a:ext cx="157200" cy="292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lang="en-US" sz="2300">
                <a:solidFill>
                  <a:srgbClr val="D6E5EF"/>
                </a:solidFill>
                <a:latin typeface="Lora"/>
                <a:ea typeface="Lora"/>
                <a:cs typeface="Lora"/>
                <a:sym typeface="Lora"/>
              </a:rPr>
              <a:t>2</a:t>
            </a:r>
            <a:endParaRPr sz="2300">
              <a:solidFill>
                <a:schemeClr val="dk1"/>
              </a:solidFill>
              <a:latin typeface="Calibri"/>
              <a:ea typeface="Calibri"/>
              <a:cs typeface="Calibri"/>
              <a:sym typeface="Calibri"/>
            </a:endParaRPr>
          </a:p>
        </p:txBody>
      </p:sp>
      <p:sp>
        <p:nvSpPr>
          <p:cNvPr id="214" name="Google Shape;214;g2d5424f4813_0_68"/>
          <p:cNvSpPr/>
          <p:nvPr/>
        </p:nvSpPr>
        <p:spPr>
          <a:xfrm>
            <a:off x="2176582" y="5308640"/>
            <a:ext cx="2654100" cy="3048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lang="en-US" sz="1900">
                <a:solidFill>
                  <a:srgbClr val="D6E5EF"/>
                </a:solidFill>
                <a:latin typeface="Lora"/>
                <a:ea typeface="Lora"/>
                <a:cs typeface="Lora"/>
                <a:sym typeface="Lora"/>
              </a:rPr>
              <a:t>Definición de Objetivos</a:t>
            </a:r>
            <a:endParaRPr sz="1900">
              <a:solidFill>
                <a:schemeClr val="dk1"/>
              </a:solidFill>
              <a:latin typeface="Calibri"/>
              <a:ea typeface="Calibri"/>
              <a:cs typeface="Calibri"/>
              <a:sym typeface="Calibri"/>
            </a:endParaRPr>
          </a:p>
        </p:txBody>
      </p:sp>
      <p:sp>
        <p:nvSpPr>
          <p:cNvPr id="215" name="Google Shape;215;g2d5424f4813_0_68"/>
          <p:cNvSpPr/>
          <p:nvPr/>
        </p:nvSpPr>
        <p:spPr>
          <a:xfrm>
            <a:off x="2176582" y="5737741"/>
            <a:ext cx="11728200" cy="3315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lang="en-US" sz="1600">
                <a:solidFill>
                  <a:srgbClr val="D6E5EF"/>
                </a:solidFill>
                <a:latin typeface="Arial"/>
                <a:ea typeface="Arial"/>
                <a:cs typeface="Arial"/>
                <a:sym typeface="Arial"/>
              </a:rPr>
              <a:t>Establecimiento del objetivo principal: desarrollar un modelo predictivo.</a:t>
            </a:r>
            <a:endParaRPr sz="1600">
              <a:solidFill>
                <a:schemeClr val="dk1"/>
              </a:solidFill>
              <a:latin typeface="Calibri"/>
              <a:ea typeface="Calibri"/>
              <a:cs typeface="Calibri"/>
              <a:sym typeface="Calibri"/>
            </a:endParaRPr>
          </a:p>
        </p:txBody>
      </p:sp>
      <p:sp>
        <p:nvSpPr>
          <p:cNvPr id="216" name="Google Shape;216;g2d5424f4813_0_68"/>
          <p:cNvSpPr/>
          <p:nvPr/>
        </p:nvSpPr>
        <p:spPr>
          <a:xfrm>
            <a:off x="1246763" y="6938724"/>
            <a:ext cx="725700" cy="22800"/>
          </a:xfrm>
          <a:prstGeom prst="roundRect">
            <a:avLst>
              <a:gd fmla="val 136028" name="adj"/>
            </a:avLst>
          </a:prstGeom>
          <a:solidFill>
            <a:srgbClr val="5D606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7" name="Google Shape;217;g2d5424f4813_0_68"/>
          <p:cNvSpPr/>
          <p:nvPr/>
        </p:nvSpPr>
        <p:spPr>
          <a:xfrm>
            <a:off x="803255" y="6717030"/>
            <a:ext cx="466500" cy="466500"/>
          </a:xfrm>
          <a:prstGeom prst="roundRect">
            <a:avLst>
              <a:gd fmla="val 6668"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8" name="Google Shape;218;g2d5424f4813_0_68"/>
          <p:cNvSpPr/>
          <p:nvPr/>
        </p:nvSpPr>
        <p:spPr>
          <a:xfrm>
            <a:off x="954941" y="6803827"/>
            <a:ext cx="162900" cy="292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lang="en-US" sz="2300">
                <a:solidFill>
                  <a:srgbClr val="D6E5EF"/>
                </a:solidFill>
                <a:latin typeface="Lora"/>
                <a:ea typeface="Lora"/>
                <a:cs typeface="Lora"/>
                <a:sym typeface="Lora"/>
              </a:rPr>
              <a:t>3</a:t>
            </a:r>
            <a:endParaRPr sz="2300">
              <a:solidFill>
                <a:schemeClr val="dk1"/>
              </a:solidFill>
              <a:latin typeface="Calibri"/>
              <a:ea typeface="Calibri"/>
              <a:cs typeface="Calibri"/>
              <a:sym typeface="Calibri"/>
            </a:endParaRPr>
          </a:p>
        </p:txBody>
      </p:sp>
      <p:sp>
        <p:nvSpPr>
          <p:cNvPr id="219" name="Google Shape;219;g2d5424f4813_0_68"/>
          <p:cNvSpPr/>
          <p:nvPr/>
        </p:nvSpPr>
        <p:spPr>
          <a:xfrm>
            <a:off x="2176582" y="6691193"/>
            <a:ext cx="3219000" cy="3048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lang="en-US" sz="1900">
                <a:solidFill>
                  <a:srgbClr val="D6E5EF"/>
                </a:solidFill>
                <a:latin typeface="Lora"/>
                <a:ea typeface="Lora"/>
                <a:cs typeface="Lora"/>
                <a:sym typeface="Lora"/>
              </a:rPr>
              <a:t>Establecimiento de Métricas</a:t>
            </a:r>
            <a:endParaRPr sz="1900">
              <a:solidFill>
                <a:schemeClr val="dk1"/>
              </a:solidFill>
              <a:latin typeface="Calibri"/>
              <a:ea typeface="Calibri"/>
              <a:cs typeface="Calibri"/>
              <a:sym typeface="Calibri"/>
            </a:endParaRPr>
          </a:p>
        </p:txBody>
      </p:sp>
      <p:sp>
        <p:nvSpPr>
          <p:cNvPr id="220" name="Google Shape;220;g2d5424f4813_0_68"/>
          <p:cNvSpPr/>
          <p:nvPr/>
        </p:nvSpPr>
        <p:spPr>
          <a:xfrm>
            <a:off x="2176582" y="7120295"/>
            <a:ext cx="11728200" cy="3315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lang="en-US" sz="1600">
                <a:solidFill>
                  <a:srgbClr val="D6E5EF"/>
                </a:solidFill>
                <a:latin typeface="Arial"/>
                <a:ea typeface="Arial"/>
                <a:cs typeface="Arial"/>
                <a:sym typeface="Arial"/>
              </a:rPr>
              <a:t>Definición de métricas clave para evaluar el éxito del proyecto.</a:t>
            </a:r>
            <a:endParaRPr sz="1600">
              <a:solidFill>
                <a:schemeClr val="dk1"/>
              </a:solidFill>
              <a:latin typeface="Calibri"/>
              <a:ea typeface="Calibri"/>
              <a:cs typeface="Calibri"/>
              <a:sym typeface="Calibri"/>
            </a:endParaRPr>
          </a:p>
        </p:txBody>
      </p:sp>
      <p:pic>
        <p:nvPicPr>
          <p:cNvPr id="221" name="Google Shape;221;g2d5424f4813_0_68"/>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d5424f4813_0_148"/>
          <p:cNvSpPr/>
          <p:nvPr/>
        </p:nvSpPr>
        <p:spPr>
          <a:xfrm>
            <a:off x="837725" y="692050"/>
            <a:ext cx="104208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lang="en-US" sz="4400">
                <a:solidFill>
                  <a:srgbClr val="F98AC7"/>
                </a:solidFill>
                <a:latin typeface="Lora"/>
                <a:ea typeface="Lora"/>
                <a:cs typeface="Lora"/>
                <a:sym typeface="Lora"/>
              </a:rPr>
              <a:t>Entendimiento de los Datos</a:t>
            </a:r>
            <a:endParaRPr sz="4400">
              <a:solidFill>
                <a:schemeClr val="dk1"/>
              </a:solidFill>
              <a:latin typeface="Calibri"/>
              <a:ea typeface="Calibri"/>
              <a:cs typeface="Calibri"/>
              <a:sym typeface="Calibri"/>
            </a:endParaRPr>
          </a:p>
        </p:txBody>
      </p:sp>
      <p:sp>
        <p:nvSpPr>
          <p:cNvPr id="228" name="Google Shape;228;g2d5424f4813_0_148"/>
          <p:cNvSpPr/>
          <p:nvPr/>
        </p:nvSpPr>
        <p:spPr>
          <a:xfrm>
            <a:off x="837724" y="1869645"/>
            <a:ext cx="129549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En esta fase, se recopilaron datos históricos sobre caudales de ríos, precipitaciones, temperaturas, humedad y otros factores climáticos de diversas fuentes, incluyendo estaciones meteorológicas locales y bases de datos regionales. Se realizó un análisis exhaustivo para identificar patrones, tendencias estacionales y posibles problemas de calidad en los datos.</a:t>
            </a:r>
            <a:endParaRPr sz="1850">
              <a:solidFill>
                <a:schemeClr val="dk1"/>
              </a:solidFill>
              <a:latin typeface="Calibri"/>
              <a:ea typeface="Calibri"/>
              <a:cs typeface="Calibri"/>
              <a:sym typeface="Calibri"/>
            </a:endParaRPr>
          </a:p>
        </p:txBody>
      </p:sp>
      <p:sp>
        <p:nvSpPr>
          <p:cNvPr id="229" name="Google Shape;229;g2d5424f4813_0_148"/>
          <p:cNvSpPr/>
          <p:nvPr/>
        </p:nvSpPr>
        <p:spPr>
          <a:xfrm>
            <a:off x="837724" y="3800118"/>
            <a:ext cx="129549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Además, se analizaron las correlaciones entre las variables para comprender qué factores tenían mayor influencia en la disponibilidad de recursos hídricos. Este proceso fue crucial para sentar las bases de un modelo predictivo preciso y confiable.</a:t>
            </a:r>
            <a:endParaRPr sz="1850">
              <a:solidFill>
                <a:schemeClr val="dk1"/>
              </a:solidFill>
              <a:latin typeface="Calibri"/>
              <a:ea typeface="Calibri"/>
              <a:cs typeface="Calibri"/>
              <a:sym typeface="Calibri"/>
            </a:endParaRPr>
          </a:p>
        </p:txBody>
      </p:sp>
      <p:sp>
        <p:nvSpPr>
          <p:cNvPr id="230" name="Google Shape;230;g2d5424f4813_0_148"/>
          <p:cNvSpPr/>
          <p:nvPr/>
        </p:nvSpPr>
        <p:spPr>
          <a:xfrm>
            <a:off x="837724" y="5074682"/>
            <a:ext cx="28965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lang="en-US" sz="2200">
                <a:solidFill>
                  <a:srgbClr val="F98AC7"/>
                </a:solidFill>
                <a:latin typeface="Lora"/>
                <a:ea typeface="Lora"/>
                <a:cs typeface="Lora"/>
                <a:sym typeface="Lora"/>
              </a:rPr>
              <a:t>Recopilación de Datos</a:t>
            </a:r>
            <a:endParaRPr sz="2200">
              <a:solidFill>
                <a:schemeClr val="dk1"/>
              </a:solidFill>
              <a:latin typeface="Calibri"/>
              <a:ea typeface="Calibri"/>
              <a:cs typeface="Calibri"/>
              <a:sym typeface="Calibri"/>
            </a:endParaRPr>
          </a:p>
        </p:txBody>
      </p:sp>
      <p:sp>
        <p:nvSpPr>
          <p:cNvPr id="231" name="Google Shape;231;g2d5424f4813_0_148"/>
          <p:cNvSpPr/>
          <p:nvPr/>
        </p:nvSpPr>
        <p:spPr>
          <a:xfrm>
            <a:off x="837724" y="5665946"/>
            <a:ext cx="39285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Datos históricos de caudales, precipitaciones, temperaturas y humedad.</a:t>
            </a:r>
            <a:endParaRPr sz="1850">
              <a:solidFill>
                <a:schemeClr val="dk1"/>
              </a:solidFill>
              <a:latin typeface="Calibri"/>
              <a:ea typeface="Calibri"/>
              <a:cs typeface="Calibri"/>
              <a:sym typeface="Calibri"/>
            </a:endParaRPr>
          </a:p>
        </p:txBody>
      </p:sp>
      <p:sp>
        <p:nvSpPr>
          <p:cNvPr id="232" name="Google Shape;232;g2d5424f4813_0_148"/>
          <p:cNvSpPr/>
          <p:nvPr/>
        </p:nvSpPr>
        <p:spPr>
          <a:xfrm>
            <a:off x="5357813" y="5074682"/>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lang="en-US" sz="2200">
                <a:solidFill>
                  <a:srgbClr val="F98AC7"/>
                </a:solidFill>
                <a:latin typeface="Lora"/>
                <a:ea typeface="Lora"/>
                <a:cs typeface="Lora"/>
                <a:sym typeface="Lora"/>
              </a:rPr>
              <a:t>Análisis de Datos</a:t>
            </a:r>
            <a:endParaRPr sz="2200">
              <a:solidFill>
                <a:schemeClr val="dk1"/>
              </a:solidFill>
              <a:latin typeface="Calibri"/>
              <a:ea typeface="Calibri"/>
              <a:cs typeface="Calibri"/>
              <a:sym typeface="Calibri"/>
            </a:endParaRPr>
          </a:p>
        </p:txBody>
      </p:sp>
      <p:sp>
        <p:nvSpPr>
          <p:cNvPr id="233" name="Google Shape;233;g2d5424f4813_0_148"/>
          <p:cNvSpPr/>
          <p:nvPr/>
        </p:nvSpPr>
        <p:spPr>
          <a:xfrm>
            <a:off x="5357813" y="5665946"/>
            <a:ext cx="39285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Identificación de patrones, tendencias y problemas de calidad.</a:t>
            </a:r>
            <a:endParaRPr sz="1850">
              <a:solidFill>
                <a:schemeClr val="dk1"/>
              </a:solidFill>
              <a:latin typeface="Calibri"/>
              <a:ea typeface="Calibri"/>
              <a:cs typeface="Calibri"/>
              <a:sym typeface="Calibri"/>
            </a:endParaRPr>
          </a:p>
        </p:txBody>
      </p:sp>
      <p:sp>
        <p:nvSpPr>
          <p:cNvPr id="234" name="Google Shape;234;g2d5424f4813_0_148"/>
          <p:cNvSpPr/>
          <p:nvPr/>
        </p:nvSpPr>
        <p:spPr>
          <a:xfrm>
            <a:off x="9877901" y="5074682"/>
            <a:ext cx="32814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lang="en-US" sz="2200">
                <a:solidFill>
                  <a:srgbClr val="F98AC7"/>
                </a:solidFill>
                <a:latin typeface="Lora"/>
                <a:ea typeface="Lora"/>
                <a:cs typeface="Lora"/>
                <a:sym typeface="Lora"/>
              </a:rPr>
              <a:t>Análisis de Correlaciones</a:t>
            </a:r>
            <a:endParaRPr sz="2200">
              <a:solidFill>
                <a:schemeClr val="dk1"/>
              </a:solidFill>
              <a:latin typeface="Calibri"/>
              <a:ea typeface="Calibri"/>
              <a:cs typeface="Calibri"/>
              <a:sym typeface="Calibri"/>
            </a:endParaRPr>
          </a:p>
        </p:txBody>
      </p:sp>
      <p:sp>
        <p:nvSpPr>
          <p:cNvPr id="235" name="Google Shape;235;g2d5424f4813_0_148"/>
          <p:cNvSpPr/>
          <p:nvPr/>
        </p:nvSpPr>
        <p:spPr>
          <a:xfrm>
            <a:off x="9877901" y="5665946"/>
            <a:ext cx="39285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Estudio de la influencia de factores en la disponibilidad de agua.</a:t>
            </a:r>
            <a:endParaRPr sz="1850">
              <a:solidFill>
                <a:schemeClr val="dk1"/>
              </a:solidFill>
              <a:latin typeface="Calibri"/>
              <a:ea typeface="Calibri"/>
              <a:cs typeface="Calibri"/>
              <a:sym typeface="Calibri"/>
            </a:endParaRPr>
          </a:p>
        </p:txBody>
      </p:sp>
      <p:pic>
        <p:nvPicPr>
          <p:cNvPr id="236" name="Google Shape;236;g2d5424f4813_0_148"/>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2d5424f4813_0_195"/>
          <p:cNvSpPr/>
          <p:nvPr/>
        </p:nvSpPr>
        <p:spPr>
          <a:xfrm>
            <a:off x="798552" y="809149"/>
            <a:ext cx="6208500" cy="671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200"/>
              <a:buFont typeface="Lora"/>
              <a:buNone/>
            </a:pPr>
            <a:r>
              <a:rPr lang="en-US" sz="4200">
                <a:solidFill>
                  <a:srgbClr val="F98AC7"/>
                </a:solidFill>
                <a:latin typeface="Lora"/>
                <a:ea typeface="Lora"/>
                <a:cs typeface="Lora"/>
                <a:sym typeface="Lora"/>
              </a:rPr>
              <a:t>Preparación de los Datos</a:t>
            </a:r>
            <a:endParaRPr sz="4200">
              <a:solidFill>
                <a:schemeClr val="dk1"/>
              </a:solidFill>
              <a:latin typeface="Calibri"/>
              <a:ea typeface="Calibri"/>
              <a:cs typeface="Calibri"/>
              <a:sym typeface="Calibri"/>
            </a:endParaRPr>
          </a:p>
        </p:txBody>
      </p:sp>
      <p:sp>
        <p:nvSpPr>
          <p:cNvPr id="243" name="Google Shape;243;g2d5424f4813_0_195"/>
          <p:cNvSpPr/>
          <p:nvPr/>
        </p:nvSpPr>
        <p:spPr>
          <a:xfrm>
            <a:off x="798552" y="1936433"/>
            <a:ext cx="13033200" cy="1094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La fase de preparación de datos implicó la limpieza de los datos recopilados para eliminar inconsistencias. Se seleccionaron las variables más relevantes y se crearon nuevas características para mejorar la capacidad predictiva del modelo, como índices de sequía y acumulaciones de precipitación a lo largo del tiempo.</a:t>
            </a:r>
            <a:endParaRPr sz="1750">
              <a:solidFill>
                <a:schemeClr val="dk1"/>
              </a:solidFill>
              <a:latin typeface="Calibri"/>
              <a:ea typeface="Calibri"/>
              <a:cs typeface="Calibri"/>
              <a:sym typeface="Calibri"/>
            </a:endParaRPr>
          </a:p>
        </p:txBody>
      </p:sp>
      <p:sp>
        <p:nvSpPr>
          <p:cNvPr id="244" name="Google Shape;244;g2d5424f4813_0_195"/>
          <p:cNvSpPr/>
          <p:nvPr/>
        </p:nvSpPr>
        <p:spPr>
          <a:xfrm>
            <a:off x="798552" y="3287911"/>
            <a:ext cx="13033200" cy="72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Se aplicaron técnicas de normalización para estandarizar los datos, asegurando que fueran adecuados para los algoritmos de modelado. Este proceso meticuloso fue fundamental para garantizar la calidad y consistencia de los datos utilizados en el modelo predictivo.</a:t>
            </a:r>
            <a:endParaRPr sz="1750">
              <a:solidFill>
                <a:schemeClr val="dk1"/>
              </a:solidFill>
              <a:latin typeface="Calibri"/>
              <a:ea typeface="Calibri"/>
              <a:cs typeface="Calibri"/>
              <a:sym typeface="Calibri"/>
            </a:endParaRPr>
          </a:p>
        </p:txBody>
      </p:sp>
      <p:sp>
        <p:nvSpPr>
          <p:cNvPr id="245" name="Google Shape;245;g2d5424f4813_0_195"/>
          <p:cNvSpPr/>
          <p:nvPr/>
        </p:nvSpPr>
        <p:spPr>
          <a:xfrm>
            <a:off x="798552" y="4531162"/>
            <a:ext cx="513300" cy="513300"/>
          </a:xfrm>
          <a:prstGeom prst="roundRect">
            <a:avLst>
              <a:gd fmla="val 6667"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 name="Google Shape;246;g2d5424f4813_0_195"/>
          <p:cNvSpPr/>
          <p:nvPr/>
        </p:nvSpPr>
        <p:spPr>
          <a:xfrm>
            <a:off x="996553" y="4626769"/>
            <a:ext cx="117300" cy="32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500"/>
              <a:buFont typeface="Lora"/>
              <a:buNone/>
            </a:pPr>
            <a:r>
              <a:rPr lang="en-US" sz="2500">
                <a:solidFill>
                  <a:srgbClr val="D6E5EF"/>
                </a:solidFill>
                <a:latin typeface="Lora"/>
                <a:ea typeface="Lora"/>
                <a:cs typeface="Lora"/>
                <a:sym typeface="Lora"/>
              </a:rPr>
              <a:t>1</a:t>
            </a:r>
            <a:endParaRPr sz="2500">
              <a:solidFill>
                <a:schemeClr val="dk1"/>
              </a:solidFill>
              <a:latin typeface="Calibri"/>
              <a:ea typeface="Calibri"/>
              <a:cs typeface="Calibri"/>
              <a:sym typeface="Calibri"/>
            </a:endParaRPr>
          </a:p>
        </p:txBody>
      </p:sp>
      <p:sp>
        <p:nvSpPr>
          <p:cNvPr id="247" name="Google Shape;247;g2d5424f4813_0_195"/>
          <p:cNvSpPr/>
          <p:nvPr/>
        </p:nvSpPr>
        <p:spPr>
          <a:xfrm>
            <a:off x="1540073" y="4531162"/>
            <a:ext cx="2684400" cy="33540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Limpieza de Datos</a:t>
            </a:r>
            <a:endParaRPr sz="2100">
              <a:solidFill>
                <a:schemeClr val="dk1"/>
              </a:solidFill>
              <a:latin typeface="Calibri"/>
              <a:ea typeface="Calibri"/>
              <a:cs typeface="Calibri"/>
              <a:sym typeface="Calibri"/>
            </a:endParaRPr>
          </a:p>
        </p:txBody>
      </p:sp>
      <p:sp>
        <p:nvSpPr>
          <p:cNvPr id="248" name="Google Shape;248;g2d5424f4813_0_195"/>
          <p:cNvSpPr/>
          <p:nvPr/>
        </p:nvSpPr>
        <p:spPr>
          <a:xfrm>
            <a:off x="1540073" y="5003483"/>
            <a:ext cx="5661000" cy="72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Eliminación de inconsistencias y datos atípicos para mejorar la calidad de la información.</a:t>
            </a:r>
            <a:endParaRPr sz="1750">
              <a:solidFill>
                <a:schemeClr val="dk1"/>
              </a:solidFill>
              <a:latin typeface="Calibri"/>
              <a:ea typeface="Calibri"/>
              <a:cs typeface="Calibri"/>
              <a:sym typeface="Calibri"/>
            </a:endParaRPr>
          </a:p>
        </p:txBody>
      </p:sp>
      <p:sp>
        <p:nvSpPr>
          <p:cNvPr id="249" name="Google Shape;249;g2d5424f4813_0_195"/>
          <p:cNvSpPr/>
          <p:nvPr/>
        </p:nvSpPr>
        <p:spPr>
          <a:xfrm>
            <a:off x="7429262" y="4531162"/>
            <a:ext cx="513300" cy="513300"/>
          </a:xfrm>
          <a:prstGeom prst="roundRect">
            <a:avLst>
              <a:gd fmla="val 6667"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 name="Google Shape;250;g2d5424f4813_0_195"/>
          <p:cNvSpPr/>
          <p:nvPr/>
        </p:nvSpPr>
        <p:spPr>
          <a:xfrm>
            <a:off x="7599402" y="4626769"/>
            <a:ext cx="173100" cy="32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500"/>
              <a:buFont typeface="Lora"/>
              <a:buNone/>
            </a:pPr>
            <a:r>
              <a:rPr lang="en-US" sz="2500">
                <a:solidFill>
                  <a:srgbClr val="D6E5EF"/>
                </a:solidFill>
                <a:latin typeface="Lora"/>
                <a:ea typeface="Lora"/>
                <a:cs typeface="Lora"/>
                <a:sym typeface="Lora"/>
              </a:rPr>
              <a:t>2</a:t>
            </a:r>
            <a:endParaRPr sz="2500">
              <a:solidFill>
                <a:schemeClr val="dk1"/>
              </a:solidFill>
              <a:latin typeface="Calibri"/>
              <a:ea typeface="Calibri"/>
              <a:cs typeface="Calibri"/>
              <a:sym typeface="Calibri"/>
            </a:endParaRPr>
          </a:p>
        </p:txBody>
      </p:sp>
      <p:sp>
        <p:nvSpPr>
          <p:cNvPr id="251" name="Google Shape;251;g2d5424f4813_0_195"/>
          <p:cNvSpPr/>
          <p:nvPr/>
        </p:nvSpPr>
        <p:spPr>
          <a:xfrm>
            <a:off x="8170783" y="4531162"/>
            <a:ext cx="2777700" cy="33540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Selección de Variables</a:t>
            </a:r>
            <a:endParaRPr sz="2100">
              <a:solidFill>
                <a:schemeClr val="dk1"/>
              </a:solidFill>
              <a:latin typeface="Calibri"/>
              <a:ea typeface="Calibri"/>
              <a:cs typeface="Calibri"/>
              <a:sym typeface="Calibri"/>
            </a:endParaRPr>
          </a:p>
        </p:txBody>
      </p:sp>
      <p:sp>
        <p:nvSpPr>
          <p:cNvPr id="252" name="Google Shape;252;g2d5424f4813_0_195"/>
          <p:cNvSpPr/>
          <p:nvPr/>
        </p:nvSpPr>
        <p:spPr>
          <a:xfrm>
            <a:off x="8170783" y="5003483"/>
            <a:ext cx="5661000" cy="72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Identificación y selección de las variables más relevantes para el modelo predictivo.</a:t>
            </a:r>
            <a:endParaRPr sz="1750">
              <a:solidFill>
                <a:schemeClr val="dk1"/>
              </a:solidFill>
              <a:latin typeface="Calibri"/>
              <a:ea typeface="Calibri"/>
              <a:cs typeface="Calibri"/>
              <a:sym typeface="Calibri"/>
            </a:endParaRPr>
          </a:p>
        </p:txBody>
      </p:sp>
      <p:sp>
        <p:nvSpPr>
          <p:cNvPr id="253" name="Google Shape;253;g2d5424f4813_0_195"/>
          <p:cNvSpPr/>
          <p:nvPr/>
        </p:nvSpPr>
        <p:spPr>
          <a:xfrm>
            <a:off x="798552" y="6218158"/>
            <a:ext cx="513300" cy="513300"/>
          </a:xfrm>
          <a:prstGeom prst="roundRect">
            <a:avLst>
              <a:gd fmla="val 6667"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4" name="Google Shape;254;g2d5424f4813_0_195"/>
          <p:cNvSpPr/>
          <p:nvPr/>
        </p:nvSpPr>
        <p:spPr>
          <a:xfrm>
            <a:off x="965478" y="6313765"/>
            <a:ext cx="179400" cy="32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500"/>
              <a:buFont typeface="Lora"/>
              <a:buNone/>
            </a:pPr>
            <a:r>
              <a:rPr lang="en-US" sz="2500">
                <a:solidFill>
                  <a:srgbClr val="D6E5EF"/>
                </a:solidFill>
                <a:latin typeface="Lora"/>
                <a:ea typeface="Lora"/>
                <a:cs typeface="Lora"/>
                <a:sym typeface="Lora"/>
              </a:rPr>
              <a:t>3</a:t>
            </a:r>
            <a:endParaRPr sz="2500">
              <a:solidFill>
                <a:schemeClr val="dk1"/>
              </a:solidFill>
              <a:latin typeface="Calibri"/>
              <a:ea typeface="Calibri"/>
              <a:cs typeface="Calibri"/>
              <a:sym typeface="Calibri"/>
            </a:endParaRPr>
          </a:p>
        </p:txBody>
      </p:sp>
      <p:sp>
        <p:nvSpPr>
          <p:cNvPr id="255" name="Google Shape;255;g2d5424f4813_0_195"/>
          <p:cNvSpPr/>
          <p:nvPr/>
        </p:nvSpPr>
        <p:spPr>
          <a:xfrm>
            <a:off x="1540073" y="6218158"/>
            <a:ext cx="3440100" cy="33540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Creación de Características</a:t>
            </a:r>
            <a:endParaRPr sz="2100">
              <a:solidFill>
                <a:schemeClr val="dk1"/>
              </a:solidFill>
              <a:latin typeface="Calibri"/>
              <a:ea typeface="Calibri"/>
              <a:cs typeface="Calibri"/>
              <a:sym typeface="Calibri"/>
            </a:endParaRPr>
          </a:p>
        </p:txBody>
      </p:sp>
      <p:sp>
        <p:nvSpPr>
          <p:cNvPr id="256" name="Google Shape;256;g2d5424f4813_0_195"/>
          <p:cNvSpPr/>
          <p:nvPr/>
        </p:nvSpPr>
        <p:spPr>
          <a:xfrm>
            <a:off x="1540073" y="6690479"/>
            <a:ext cx="5661000" cy="72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Desarrollo de nuevas características como índices de sequía y acumulaciones de precipitación.</a:t>
            </a:r>
            <a:endParaRPr sz="1750">
              <a:solidFill>
                <a:schemeClr val="dk1"/>
              </a:solidFill>
              <a:latin typeface="Calibri"/>
              <a:ea typeface="Calibri"/>
              <a:cs typeface="Calibri"/>
              <a:sym typeface="Calibri"/>
            </a:endParaRPr>
          </a:p>
        </p:txBody>
      </p:sp>
      <p:sp>
        <p:nvSpPr>
          <p:cNvPr id="257" name="Google Shape;257;g2d5424f4813_0_195"/>
          <p:cNvSpPr/>
          <p:nvPr/>
        </p:nvSpPr>
        <p:spPr>
          <a:xfrm>
            <a:off x="7429262" y="6218158"/>
            <a:ext cx="513300" cy="513300"/>
          </a:xfrm>
          <a:prstGeom prst="roundRect">
            <a:avLst>
              <a:gd fmla="val 6667"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8" name="Google Shape;258;g2d5424f4813_0_195"/>
          <p:cNvSpPr/>
          <p:nvPr/>
        </p:nvSpPr>
        <p:spPr>
          <a:xfrm>
            <a:off x="7598569" y="6313765"/>
            <a:ext cx="174600" cy="32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500"/>
              <a:buFont typeface="Lora"/>
              <a:buNone/>
            </a:pPr>
            <a:r>
              <a:rPr lang="en-US" sz="2500">
                <a:solidFill>
                  <a:srgbClr val="D6E5EF"/>
                </a:solidFill>
                <a:latin typeface="Lora"/>
                <a:ea typeface="Lora"/>
                <a:cs typeface="Lora"/>
                <a:sym typeface="Lora"/>
              </a:rPr>
              <a:t>4</a:t>
            </a:r>
            <a:endParaRPr sz="2500">
              <a:solidFill>
                <a:schemeClr val="dk1"/>
              </a:solidFill>
              <a:latin typeface="Calibri"/>
              <a:ea typeface="Calibri"/>
              <a:cs typeface="Calibri"/>
              <a:sym typeface="Calibri"/>
            </a:endParaRPr>
          </a:p>
        </p:txBody>
      </p:sp>
      <p:sp>
        <p:nvSpPr>
          <p:cNvPr id="259" name="Google Shape;259;g2d5424f4813_0_195"/>
          <p:cNvSpPr/>
          <p:nvPr/>
        </p:nvSpPr>
        <p:spPr>
          <a:xfrm>
            <a:off x="8170783" y="6218158"/>
            <a:ext cx="2684400" cy="33540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Normalización</a:t>
            </a:r>
            <a:endParaRPr sz="2100">
              <a:solidFill>
                <a:schemeClr val="dk1"/>
              </a:solidFill>
              <a:latin typeface="Calibri"/>
              <a:ea typeface="Calibri"/>
              <a:cs typeface="Calibri"/>
              <a:sym typeface="Calibri"/>
            </a:endParaRPr>
          </a:p>
        </p:txBody>
      </p:sp>
      <p:sp>
        <p:nvSpPr>
          <p:cNvPr id="260" name="Google Shape;260;g2d5424f4813_0_195"/>
          <p:cNvSpPr/>
          <p:nvPr/>
        </p:nvSpPr>
        <p:spPr>
          <a:xfrm>
            <a:off x="8170783" y="6690479"/>
            <a:ext cx="5661000" cy="72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6E5EF"/>
              </a:buClr>
              <a:buSzPts val="1750"/>
              <a:buFont typeface="Arial"/>
              <a:buNone/>
            </a:pPr>
            <a:r>
              <a:rPr lang="en-US" sz="1750">
                <a:solidFill>
                  <a:srgbClr val="D6E5EF"/>
                </a:solidFill>
                <a:latin typeface="Arial"/>
                <a:ea typeface="Arial"/>
                <a:cs typeface="Arial"/>
                <a:sym typeface="Arial"/>
              </a:rPr>
              <a:t>Aplicación de técnicas de estandarización para preparar los datos para el modelado.</a:t>
            </a:r>
            <a:endParaRPr sz="1750">
              <a:solidFill>
                <a:schemeClr val="dk1"/>
              </a:solidFill>
              <a:latin typeface="Calibri"/>
              <a:ea typeface="Calibri"/>
              <a:cs typeface="Calibri"/>
              <a:sym typeface="Calibri"/>
            </a:endParaRPr>
          </a:p>
        </p:txBody>
      </p:sp>
      <p:pic>
        <p:nvPicPr>
          <p:cNvPr id="261" name="Google Shape;261;g2d5424f4813_0_195"/>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d5424f4813_0_252"/>
          <p:cNvSpPr/>
          <p:nvPr/>
        </p:nvSpPr>
        <p:spPr>
          <a:xfrm>
            <a:off x="807839" y="818436"/>
            <a:ext cx="5431200" cy="678900"/>
          </a:xfrm>
          <a:prstGeom prst="rect">
            <a:avLst/>
          </a:prstGeom>
          <a:noFill/>
          <a:ln>
            <a:noFill/>
          </a:ln>
        </p:spPr>
        <p:txBody>
          <a:bodyPr anchorCtr="0" anchor="t" bIns="0" lIns="0" spcFirstLastPara="1" rIns="0" wrap="square" tIns="0">
            <a:noAutofit/>
          </a:bodyPr>
          <a:lstStyle/>
          <a:p>
            <a:pPr indent="0" lvl="0" marL="0" marR="0" rtl="0" algn="l">
              <a:lnSpc>
                <a:spcPct val="124705"/>
              </a:lnSpc>
              <a:spcBef>
                <a:spcPts val="0"/>
              </a:spcBef>
              <a:spcAft>
                <a:spcPts val="0"/>
              </a:spcAft>
              <a:buClr>
                <a:srgbClr val="F98AC7"/>
              </a:buClr>
              <a:buSzPts val="4250"/>
              <a:buFont typeface="Lora"/>
              <a:buNone/>
            </a:pPr>
            <a:r>
              <a:rPr lang="en-US" sz="4250">
                <a:solidFill>
                  <a:srgbClr val="F98AC7"/>
                </a:solidFill>
                <a:latin typeface="Lora"/>
                <a:ea typeface="Lora"/>
                <a:cs typeface="Lora"/>
                <a:sym typeface="Lora"/>
              </a:rPr>
              <a:t>Modelado</a:t>
            </a:r>
            <a:endParaRPr sz="4250">
              <a:solidFill>
                <a:schemeClr val="dk1"/>
              </a:solidFill>
              <a:latin typeface="Calibri"/>
              <a:ea typeface="Calibri"/>
              <a:cs typeface="Calibri"/>
              <a:sym typeface="Calibri"/>
            </a:endParaRPr>
          </a:p>
        </p:txBody>
      </p:sp>
      <p:sp>
        <p:nvSpPr>
          <p:cNvPr id="268" name="Google Shape;268;g2d5424f4813_0_252"/>
          <p:cNvSpPr/>
          <p:nvPr/>
        </p:nvSpPr>
        <p:spPr>
          <a:xfrm>
            <a:off x="807839" y="1958935"/>
            <a:ext cx="13014600" cy="11079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En la fase de modelado, se probaron múltiples enfoques para determinar cuál proporcionaba las mejores predicciones. Tras varias rondas de ajuste y evaluación, se seleccionó un modelo basado en técnicas de aprendizaje automático que ofrecía la mejor combinación de precisión y robustez frente a datos de entrada variados.</a:t>
            </a:r>
            <a:endParaRPr sz="1800">
              <a:solidFill>
                <a:schemeClr val="dk1"/>
              </a:solidFill>
              <a:latin typeface="Calibri"/>
              <a:ea typeface="Calibri"/>
              <a:cs typeface="Calibri"/>
              <a:sym typeface="Calibri"/>
            </a:endParaRPr>
          </a:p>
        </p:txBody>
      </p:sp>
      <p:sp>
        <p:nvSpPr>
          <p:cNvPr id="269" name="Google Shape;269;g2d5424f4813_0_252"/>
          <p:cNvSpPr/>
          <p:nvPr/>
        </p:nvSpPr>
        <p:spPr>
          <a:xfrm>
            <a:off x="807839" y="3326606"/>
            <a:ext cx="13014600" cy="11079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El modelo final fue ajustado con técnicas de validación cruzada para garantizar que las predicciones fueran precisas y consistentes, incluso para datos no vistos anteriormente. Este proceso iterativo aseguró la selección del modelo más adecuado para las necesidades específicas del proyecto.</a:t>
            </a:r>
            <a:endParaRPr sz="1800">
              <a:solidFill>
                <a:schemeClr val="dk1"/>
              </a:solidFill>
              <a:latin typeface="Calibri"/>
              <a:ea typeface="Calibri"/>
              <a:cs typeface="Calibri"/>
              <a:sym typeface="Calibri"/>
            </a:endParaRPr>
          </a:p>
        </p:txBody>
      </p:sp>
      <p:pic>
        <p:nvPicPr>
          <p:cNvPr descr="preencoded.png" id="270" name="Google Shape;270;g2d5424f4813_0_252"/>
          <p:cNvPicPr preferRelativeResize="0"/>
          <p:nvPr/>
        </p:nvPicPr>
        <p:blipFill rotWithShape="1">
          <a:blip r:embed="rId3">
            <a:alphaModFix/>
          </a:blip>
          <a:srcRect b="0" l="0" r="0" t="0"/>
          <a:stretch/>
        </p:blipFill>
        <p:spPr>
          <a:xfrm>
            <a:off x="807839" y="4694277"/>
            <a:ext cx="3253622" cy="923211"/>
          </a:xfrm>
          <a:prstGeom prst="rect">
            <a:avLst/>
          </a:prstGeom>
          <a:noFill/>
          <a:ln>
            <a:noFill/>
          </a:ln>
        </p:spPr>
      </p:pic>
      <p:sp>
        <p:nvSpPr>
          <p:cNvPr id="271" name="Google Shape;271;g2d5424f4813_0_252"/>
          <p:cNvSpPr/>
          <p:nvPr/>
        </p:nvSpPr>
        <p:spPr>
          <a:xfrm>
            <a:off x="1038582" y="5963722"/>
            <a:ext cx="2715600" cy="339300"/>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Prueba de Modelos</a:t>
            </a:r>
            <a:endParaRPr sz="2100">
              <a:solidFill>
                <a:schemeClr val="dk1"/>
              </a:solidFill>
              <a:latin typeface="Calibri"/>
              <a:ea typeface="Calibri"/>
              <a:cs typeface="Calibri"/>
              <a:sym typeface="Calibri"/>
            </a:endParaRPr>
          </a:p>
        </p:txBody>
      </p:sp>
      <p:sp>
        <p:nvSpPr>
          <p:cNvPr id="272" name="Google Shape;272;g2d5424f4813_0_252"/>
          <p:cNvSpPr/>
          <p:nvPr/>
        </p:nvSpPr>
        <p:spPr>
          <a:xfrm>
            <a:off x="1038582" y="6441638"/>
            <a:ext cx="2792100" cy="7386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Evaluación de múltiples enfoques de modelado.</a:t>
            </a:r>
            <a:endParaRPr sz="1800">
              <a:solidFill>
                <a:schemeClr val="dk1"/>
              </a:solidFill>
              <a:latin typeface="Calibri"/>
              <a:ea typeface="Calibri"/>
              <a:cs typeface="Calibri"/>
              <a:sym typeface="Calibri"/>
            </a:endParaRPr>
          </a:p>
        </p:txBody>
      </p:sp>
      <p:pic>
        <p:nvPicPr>
          <p:cNvPr descr="preencoded.png" id="273" name="Google Shape;273;g2d5424f4813_0_252"/>
          <p:cNvPicPr preferRelativeResize="0"/>
          <p:nvPr/>
        </p:nvPicPr>
        <p:blipFill rotWithShape="1">
          <a:blip r:embed="rId4">
            <a:alphaModFix/>
          </a:blip>
          <a:srcRect b="0" l="0" r="0" t="0"/>
          <a:stretch/>
        </p:blipFill>
        <p:spPr>
          <a:xfrm>
            <a:off x="4061460" y="4694277"/>
            <a:ext cx="3253740" cy="923211"/>
          </a:xfrm>
          <a:prstGeom prst="rect">
            <a:avLst/>
          </a:prstGeom>
          <a:noFill/>
          <a:ln>
            <a:noFill/>
          </a:ln>
        </p:spPr>
      </p:pic>
      <p:sp>
        <p:nvSpPr>
          <p:cNvPr id="274" name="Google Shape;274;g2d5424f4813_0_252"/>
          <p:cNvSpPr/>
          <p:nvPr/>
        </p:nvSpPr>
        <p:spPr>
          <a:xfrm>
            <a:off x="4292203" y="5963722"/>
            <a:ext cx="2715600" cy="339300"/>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Selección del Modelo</a:t>
            </a:r>
            <a:endParaRPr sz="2100">
              <a:solidFill>
                <a:schemeClr val="dk1"/>
              </a:solidFill>
              <a:latin typeface="Calibri"/>
              <a:ea typeface="Calibri"/>
              <a:cs typeface="Calibri"/>
              <a:sym typeface="Calibri"/>
            </a:endParaRPr>
          </a:p>
        </p:txBody>
      </p:sp>
      <p:sp>
        <p:nvSpPr>
          <p:cNvPr id="275" name="Google Shape;275;g2d5424f4813_0_252"/>
          <p:cNvSpPr/>
          <p:nvPr/>
        </p:nvSpPr>
        <p:spPr>
          <a:xfrm>
            <a:off x="4292203" y="6441638"/>
            <a:ext cx="2792400" cy="7386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Elección del modelo con mejor precisión y robustez.</a:t>
            </a:r>
            <a:endParaRPr sz="1800">
              <a:solidFill>
                <a:schemeClr val="dk1"/>
              </a:solidFill>
              <a:latin typeface="Calibri"/>
              <a:ea typeface="Calibri"/>
              <a:cs typeface="Calibri"/>
              <a:sym typeface="Calibri"/>
            </a:endParaRPr>
          </a:p>
        </p:txBody>
      </p:sp>
      <p:pic>
        <p:nvPicPr>
          <p:cNvPr descr="preencoded.png" id="276" name="Google Shape;276;g2d5424f4813_0_252"/>
          <p:cNvPicPr preferRelativeResize="0"/>
          <p:nvPr/>
        </p:nvPicPr>
        <p:blipFill rotWithShape="1">
          <a:blip r:embed="rId5">
            <a:alphaModFix/>
          </a:blip>
          <a:srcRect b="0" l="0" r="0" t="0"/>
          <a:stretch/>
        </p:blipFill>
        <p:spPr>
          <a:xfrm>
            <a:off x="7315200" y="4694277"/>
            <a:ext cx="3253622" cy="923211"/>
          </a:xfrm>
          <a:prstGeom prst="rect">
            <a:avLst/>
          </a:prstGeom>
          <a:noFill/>
          <a:ln>
            <a:noFill/>
          </a:ln>
        </p:spPr>
      </p:pic>
      <p:sp>
        <p:nvSpPr>
          <p:cNvPr id="277" name="Google Shape;277;g2d5424f4813_0_252"/>
          <p:cNvSpPr/>
          <p:nvPr/>
        </p:nvSpPr>
        <p:spPr>
          <a:xfrm>
            <a:off x="7545943" y="5963722"/>
            <a:ext cx="2715600" cy="339300"/>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Ajuste del Modelo</a:t>
            </a:r>
            <a:endParaRPr sz="2100">
              <a:solidFill>
                <a:schemeClr val="dk1"/>
              </a:solidFill>
              <a:latin typeface="Calibri"/>
              <a:ea typeface="Calibri"/>
              <a:cs typeface="Calibri"/>
              <a:sym typeface="Calibri"/>
            </a:endParaRPr>
          </a:p>
        </p:txBody>
      </p:sp>
      <p:sp>
        <p:nvSpPr>
          <p:cNvPr id="278" name="Google Shape;278;g2d5424f4813_0_252"/>
          <p:cNvSpPr/>
          <p:nvPr/>
        </p:nvSpPr>
        <p:spPr>
          <a:xfrm>
            <a:off x="7545943" y="6441638"/>
            <a:ext cx="2792100" cy="7386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Aplicación de técnicas de validación cruzada.</a:t>
            </a:r>
            <a:endParaRPr sz="1800">
              <a:solidFill>
                <a:schemeClr val="dk1"/>
              </a:solidFill>
              <a:latin typeface="Calibri"/>
              <a:ea typeface="Calibri"/>
              <a:cs typeface="Calibri"/>
              <a:sym typeface="Calibri"/>
            </a:endParaRPr>
          </a:p>
        </p:txBody>
      </p:sp>
      <p:pic>
        <p:nvPicPr>
          <p:cNvPr descr="preencoded.png" id="279" name="Google Shape;279;g2d5424f4813_0_252"/>
          <p:cNvPicPr preferRelativeResize="0"/>
          <p:nvPr/>
        </p:nvPicPr>
        <p:blipFill rotWithShape="1">
          <a:blip r:embed="rId6">
            <a:alphaModFix/>
          </a:blip>
          <a:srcRect b="0" l="0" r="0" t="0"/>
          <a:stretch/>
        </p:blipFill>
        <p:spPr>
          <a:xfrm>
            <a:off x="10568821" y="4694277"/>
            <a:ext cx="3253740" cy="923211"/>
          </a:xfrm>
          <a:prstGeom prst="rect">
            <a:avLst/>
          </a:prstGeom>
          <a:noFill/>
          <a:ln>
            <a:noFill/>
          </a:ln>
        </p:spPr>
      </p:pic>
      <p:sp>
        <p:nvSpPr>
          <p:cNvPr id="280" name="Google Shape;280;g2d5424f4813_0_252"/>
          <p:cNvSpPr/>
          <p:nvPr/>
        </p:nvSpPr>
        <p:spPr>
          <a:xfrm>
            <a:off x="10799564" y="5963722"/>
            <a:ext cx="2715600" cy="339300"/>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D6E5EF"/>
              </a:buClr>
              <a:buSzPts val="2100"/>
              <a:buFont typeface="Lora"/>
              <a:buNone/>
            </a:pPr>
            <a:r>
              <a:rPr lang="en-US" sz="2100">
                <a:solidFill>
                  <a:srgbClr val="D6E5EF"/>
                </a:solidFill>
                <a:latin typeface="Lora"/>
                <a:ea typeface="Lora"/>
                <a:cs typeface="Lora"/>
                <a:sym typeface="Lora"/>
              </a:rPr>
              <a:t>Validación Final</a:t>
            </a:r>
            <a:endParaRPr sz="2100">
              <a:solidFill>
                <a:schemeClr val="dk1"/>
              </a:solidFill>
              <a:latin typeface="Calibri"/>
              <a:ea typeface="Calibri"/>
              <a:cs typeface="Calibri"/>
              <a:sym typeface="Calibri"/>
            </a:endParaRPr>
          </a:p>
        </p:txBody>
      </p:sp>
      <p:sp>
        <p:nvSpPr>
          <p:cNvPr id="281" name="Google Shape;281;g2d5424f4813_0_252"/>
          <p:cNvSpPr/>
          <p:nvPr/>
        </p:nvSpPr>
        <p:spPr>
          <a:xfrm>
            <a:off x="10799564" y="6441638"/>
            <a:ext cx="2792400" cy="738600"/>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D6E5EF"/>
              </a:buClr>
              <a:buSzPts val="1800"/>
              <a:buFont typeface="Arial"/>
              <a:buNone/>
            </a:pPr>
            <a:r>
              <a:rPr lang="en-US" sz="1800">
                <a:solidFill>
                  <a:srgbClr val="D6E5EF"/>
                </a:solidFill>
                <a:latin typeface="Arial"/>
                <a:ea typeface="Arial"/>
                <a:cs typeface="Arial"/>
                <a:sym typeface="Arial"/>
              </a:rPr>
              <a:t>Confirmación de la precisión con datos no vistos.</a:t>
            </a:r>
            <a:endParaRPr sz="1800">
              <a:solidFill>
                <a:schemeClr val="dk1"/>
              </a:solidFill>
              <a:latin typeface="Calibri"/>
              <a:ea typeface="Calibri"/>
              <a:cs typeface="Calibri"/>
              <a:sym typeface="Calibri"/>
            </a:endParaRPr>
          </a:p>
        </p:txBody>
      </p:sp>
      <p:pic>
        <p:nvPicPr>
          <p:cNvPr id="282" name="Google Shape;282;g2d5424f4813_0_252"/>
          <p:cNvPicPr preferRelativeResize="0"/>
          <p:nvPr/>
        </p:nvPicPr>
        <p:blipFill>
          <a:blip r:embed="rId7">
            <a:alphaModFix/>
          </a:blip>
          <a:stretch>
            <a:fillRect/>
          </a:stretch>
        </p:blipFill>
        <p:spPr>
          <a:xfrm>
            <a:off x="12555974" y="0"/>
            <a:ext cx="2074424" cy="108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descr="preencoded.png" id="288" name="Google Shape;288;g2d5424f4813_0_30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89" name="Google Shape;289;g2d5424f4813_0_305"/>
          <p:cNvSpPr/>
          <p:nvPr/>
        </p:nvSpPr>
        <p:spPr>
          <a:xfrm>
            <a:off x="744022" y="645200"/>
            <a:ext cx="5001900" cy="625200"/>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F98AC7"/>
              </a:buClr>
              <a:buSzPts val="3900"/>
              <a:buFont typeface="Lora"/>
              <a:buNone/>
            </a:pPr>
            <a:r>
              <a:rPr lang="en-US" sz="3900">
                <a:solidFill>
                  <a:srgbClr val="F98AC7"/>
                </a:solidFill>
                <a:latin typeface="Lora"/>
                <a:ea typeface="Lora"/>
                <a:cs typeface="Lora"/>
                <a:sym typeface="Lora"/>
              </a:rPr>
              <a:t>Evaluación</a:t>
            </a:r>
            <a:endParaRPr sz="3900">
              <a:solidFill>
                <a:schemeClr val="dk1"/>
              </a:solidFill>
              <a:latin typeface="Calibri"/>
              <a:ea typeface="Calibri"/>
              <a:cs typeface="Calibri"/>
              <a:sym typeface="Calibri"/>
            </a:endParaRPr>
          </a:p>
        </p:txBody>
      </p:sp>
      <p:sp>
        <p:nvSpPr>
          <p:cNvPr id="290" name="Google Shape;290;g2d5424f4813_0_305"/>
          <p:cNvSpPr/>
          <p:nvPr/>
        </p:nvSpPr>
        <p:spPr>
          <a:xfrm>
            <a:off x="744022" y="1589246"/>
            <a:ext cx="7656000" cy="13602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La fase de evaluación implicó un riguroso análisis del rendimiento del modelo utilizando métricas como el error cuadrático medio (MSE) y el coeficiente de determinación (R²). Estas métricas mostraron altos niveles de precisión en la predicción de los recursos hídricos.</a:t>
            </a:r>
            <a:endParaRPr sz="1650">
              <a:solidFill>
                <a:schemeClr val="dk1"/>
              </a:solidFill>
              <a:latin typeface="Calibri"/>
              <a:ea typeface="Calibri"/>
              <a:cs typeface="Calibri"/>
              <a:sym typeface="Calibri"/>
            </a:endParaRPr>
          </a:p>
        </p:txBody>
      </p:sp>
      <p:sp>
        <p:nvSpPr>
          <p:cNvPr id="291" name="Google Shape;291;g2d5424f4813_0_305"/>
          <p:cNvSpPr/>
          <p:nvPr/>
        </p:nvSpPr>
        <p:spPr>
          <a:xfrm>
            <a:off x="744022" y="3188494"/>
            <a:ext cx="7656000" cy="17001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Además, se realizaron pruebas con datos de periodos recientes para validar la capacidad del modelo de anticipar correctamente la disponibilidad de agua en diferentes condiciones climáticas. Los resultados fueron revisados por expertos, quienes confirmaron que el modelo proporcionaba información valiosa para la planificación de la gestión del agua.</a:t>
            </a:r>
            <a:endParaRPr sz="1650">
              <a:solidFill>
                <a:schemeClr val="dk1"/>
              </a:solidFill>
              <a:latin typeface="Calibri"/>
              <a:ea typeface="Calibri"/>
              <a:cs typeface="Calibri"/>
              <a:sym typeface="Calibri"/>
            </a:endParaRPr>
          </a:p>
        </p:txBody>
      </p:sp>
      <p:sp>
        <p:nvSpPr>
          <p:cNvPr id="292" name="Google Shape;292;g2d5424f4813_0_305"/>
          <p:cNvSpPr/>
          <p:nvPr/>
        </p:nvSpPr>
        <p:spPr>
          <a:xfrm>
            <a:off x="744022" y="5127784"/>
            <a:ext cx="7656000" cy="2456400"/>
          </a:xfrm>
          <a:prstGeom prst="roundRect">
            <a:avLst>
              <a:gd fmla="val 1298" name="adj"/>
            </a:avLst>
          </a:prstGeom>
          <a:noFill/>
          <a:ln cap="flat" cmpd="sng" w="9525">
            <a:solidFill>
              <a:srgbClr val="FFFFFF">
                <a:alpha val="23920"/>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3" name="Google Shape;293;g2d5424f4813_0_305"/>
          <p:cNvSpPr/>
          <p:nvPr/>
        </p:nvSpPr>
        <p:spPr>
          <a:xfrm>
            <a:off x="751642" y="5135404"/>
            <a:ext cx="7640700" cy="610200"/>
          </a:xfrm>
          <a:prstGeom prst="rect">
            <a:avLst/>
          </a:prstGeom>
          <a:solidFill>
            <a:srgbClr val="FFFFFF">
              <a:alpha val="392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4" name="Google Shape;294;g2d5424f4813_0_305"/>
          <p:cNvSpPr/>
          <p:nvPr/>
        </p:nvSpPr>
        <p:spPr>
          <a:xfrm>
            <a:off x="964168" y="5270540"/>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Métrica</a:t>
            </a:r>
            <a:endParaRPr sz="1650">
              <a:solidFill>
                <a:schemeClr val="dk1"/>
              </a:solidFill>
              <a:latin typeface="Calibri"/>
              <a:ea typeface="Calibri"/>
              <a:cs typeface="Calibri"/>
              <a:sym typeface="Calibri"/>
            </a:endParaRPr>
          </a:p>
        </p:txBody>
      </p:sp>
      <p:sp>
        <p:nvSpPr>
          <p:cNvPr id="295" name="Google Shape;295;g2d5424f4813_0_305"/>
          <p:cNvSpPr/>
          <p:nvPr/>
        </p:nvSpPr>
        <p:spPr>
          <a:xfrm>
            <a:off x="4788337" y="5270540"/>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Resultado</a:t>
            </a:r>
            <a:endParaRPr sz="1650">
              <a:solidFill>
                <a:schemeClr val="dk1"/>
              </a:solidFill>
              <a:latin typeface="Calibri"/>
              <a:ea typeface="Calibri"/>
              <a:cs typeface="Calibri"/>
              <a:sym typeface="Calibri"/>
            </a:endParaRPr>
          </a:p>
        </p:txBody>
      </p:sp>
      <p:sp>
        <p:nvSpPr>
          <p:cNvPr id="296" name="Google Shape;296;g2d5424f4813_0_305"/>
          <p:cNvSpPr/>
          <p:nvPr/>
        </p:nvSpPr>
        <p:spPr>
          <a:xfrm>
            <a:off x="751642" y="5745718"/>
            <a:ext cx="7640700" cy="610200"/>
          </a:xfrm>
          <a:prstGeom prst="rect">
            <a:avLst/>
          </a:prstGeom>
          <a:solidFill>
            <a:srgbClr val="000000">
              <a:alpha val="392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7" name="Google Shape;297;g2d5424f4813_0_305"/>
          <p:cNvSpPr/>
          <p:nvPr/>
        </p:nvSpPr>
        <p:spPr>
          <a:xfrm>
            <a:off x="964168" y="5880854"/>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Error Cuadrático Medio (MSE)</a:t>
            </a:r>
            <a:endParaRPr sz="1650">
              <a:solidFill>
                <a:schemeClr val="dk1"/>
              </a:solidFill>
              <a:latin typeface="Calibri"/>
              <a:ea typeface="Calibri"/>
              <a:cs typeface="Calibri"/>
              <a:sym typeface="Calibri"/>
            </a:endParaRPr>
          </a:p>
        </p:txBody>
      </p:sp>
      <p:sp>
        <p:nvSpPr>
          <p:cNvPr id="298" name="Google Shape;298;g2d5424f4813_0_305"/>
          <p:cNvSpPr/>
          <p:nvPr/>
        </p:nvSpPr>
        <p:spPr>
          <a:xfrm>
            <a:off x="4788337" y="5880854"/>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Bajo</a:t>
            </a:r>
            <a:endParaRPr sz="1650">
              <a:solidFill>
                <a:schemeClr val="dk1"/>
              </a:solidFill>
              <a:latin typeface="Calibri"/>
              <a:ea typeface="Calibri"/>
              <a:cs typeface="Calibri"/>
              <a:sym typeface="Calibri"/>
            </a:endParaRPr>
          </a:p>
        </p:txBody>
      </p:sp>
      <p:sp>
        <p:nvSpPr>
          <p:cNvPr id="299" name="Google Shape;299;g2d5424f4813_0_305"/>
          <p:cNvSpPr/>
          <p:nvPr/>
        </p:nvSpPr>
        <p:spPr>
          <a:xfrm>
            <a:off x="751642" y="6356032"/>
            <a:ext cx="7640700" cy="610200"/>
          </a:xfrm>
          <a:prstGeom prst="rect">
            <a:avLst/>
          </a:prstGeom>
          <a:solidFill>
            <a:srgbClr val="FFFFFF">
              <a:alpha val="392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0" name="Google Shape;300;g2d5424f4813_0_305"/>
          <p:cNvSpPr/>
          <p:nvPr/>
        </p:nvSpPr>
        <p:spPr>
          <a:xfrm>
            <a:off x="964168" y="6491168"/>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Coeficiente de Determinación (R²)</a:t>
            </a:r>
            <a:endParaRPr sz="1650">
              <a:solidFill>
                <a:schemeClr val="dk1"/>
              </a:solidFill>
              <a:latin typeface="Calibri"/>
              <a:ea typeface="Calibri"/>
              <a:cs typeface="Calibri"/>
              <a:sym typeface="Calibri"/>
            </a:endParaRPr>
          </a:p>
        </p:txBody>
      </p:sp>
      <p:sp>
        <p:nvSpPr>
          <p:cNvPr id="301" name="Google Shape;301;g2d5424f4813_0_305"/>
          <p:cNvSpPr/>
          <p:nvPr/>
        </p:nvSpPr>
        <p:spPr>
          <a:xfrm>
            <a:off x="4788337" y="6491168"/>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Alto</a:t>
            </a:r>
            <a:endParaRPr sz="1650">
              <a:solidFill>
                <a:schemeClr val="dk1"/>
              </a:solidFill>
              <a:latin typeface="Calibri"/>
              <a:ea typeface="Calibri"/>
              <a:cs typeface="Calibri"/>
              <a:sym typeface="Calibri"/>
            </a:endParaRPr>
          </a:p>
        </p:txBody>
      </p:sp>
      <p:sp>
        <p:nvSpPr>
          <p:cNvPr id="302" name="Google Shape;302;g2d5424f4813_0_305"/>
          <p:cNvSpPr/>
          <p:nvPr/>
        </p:nvSpPr>
        <p:spPr>
          <a:xfrm>
            <a:off x="751642" y="6966347"/>
            <a:ext cx="7640700" cy="610200"/>
          </a:xfrm>
          <a:prstGeom prst="rect">
            <a:avLst/>
          </a:prstGeom>
          <a:solidFill>
            <a:srgbClr val="000000">
              <a:alpha val="392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3" name="Google Shape;303;g2d5424f4813_0_305"/>
          <p:cNvSpPr/>
          <p:nvPr/>
        </p:nvSpPr>
        <p:spPr>
          <a:xfrm>
            <a:off x="964168" y="7101483"/>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Precisión en Predicciones</a:t>
            </a:r>
            <a:endParaRPr sz="1650">
              <a:solidFill>
                <a:schemeClr val="dk1"/>
              </a:solidFill>
              <a:latin typeface="Calibri"/>
              <a:ea typeface="Calibri"/>
              <a:cs typeface="Calibri"/>
              <a:sym typeface="Calibri"/>
            </a:endParaRPr>
          </a:p>
        </p:txBody>
      </p:sp>
      <p:sp>
        <p:nvSpPr>
          <p:cNvPr id="304" name="Google Shape;304;g2d5424f4813_0_305"/>
          <p:cNvSpPr/>
          <p:nvPr/>
        </p:nvSpPr>
        <p:spPr>
          <a:xfrm>
            <a:off x="4788337" y="7101483"/>
            <a:ext cx="3391500" cy="33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6E5EF"/>
              </a:buClr>
              <a:buSzPts val="1650"/>
              <a:buFont typeface="Arial"/>
              <a:buNone/>
            </a:pPr>
            <a:r>
              <a:rPr lang="en-US" sz="1650">
                <a:solidFill>
                  <a:srgbClr val="D6E5EF"/>
                </a:solidFill>
                <a:latin typeface="Arial"/>
                <a:ea typeface="Arial"/>
                <a:cs typeface="Arial"/>
                <a:sym typeface="Arial"/>
              </a:rPr>
              <a:t>Alta</a:t>
            </a:r>
            <a:endParaRPr sz="1650">
              <a:solidFill>
                <a:schemeClr val="dk1"/>
              </a:solidFill>
              <a:latin typeface="Calibri"/>
              <a:ea typeface="Calibri"/>
              <a:cs typeface="Calibri"/>
              <a:sym typeface="Calibri"/>
            </a:endParaRPr>
          </a:p>
        </p:txBody>
      </p:sp>
      <p:pic>
        <p:nvPicPr>
          <p:cNvPr id="305" name="Google Shape;305;g2d5424f4813_0_305"/>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2d5424f4813_0_360"/>
          <p:cNvSpPr/>
          <p:nvPr/>
        </p:nvSpPr>
        <p:spPr>
          <a:xfrm>
            <a:off x="837724" y="1055489"/>
            <a:ext cx="56325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lang="en-US" sz="4400">
                <a:solidFill>
                  <a:srgbClr val="F98AC7"/>
                </a:solidFill>
                <a:latin typeface="Lora"/>
                <a:ea typeface="Lora"/>
                <a:cs typeface="Lora"/>
                <a:sym typeface="Lora"/>
              </a:rPr>
              <a:t>Despliegue</a:t>
            </a:r>
            <a:endParaRPr sz="4400">
              <a:solidFill>
                <a:schemeClr val="dk1"/>
              </a:solidFill>
              <a:latin typeface="Calibri"/>
              <a:ea typeface="Calibri"/>
              <a:cs typeface="Calibri"/>
              <a:sym typeface="Calibri"/>
            </a:endParaRPr>
          </a:p>
        </p:txBody>
      </p:sp>
      <p:sp>
        <p:nvSpPr>
          <p:cNvPr id="312" name="Google Shape;312;g2d5424f4813_0_360"/>
          <p:cNvSpPr/>
          <p:nvPr/>
        </p:nvSpPr>
        <p:spPr>
          <a:xfrm>
            <a:off x="837724" y="2238256"/>
            <a:ext cx="129549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En la fase de despliegue, se implementó el modelo en un sistema de predicción en tiempo real integrado con las bases de datos de monitoreo climático de Manizales. Este sistema permite la actualización continua del modelo con nuevos datos, garantizando predicciones actualizadas.</a:t>
            </a:r>
            <a:endParaRPr sz="1850">
              <a:solidFill>
                <a:schemeClr val="dk1"/>
              </a:solidFill>
              <a:latin typeface="Calibri"/>
              <a:ea typeface="Calibri"/>
              <a:cs typeface="Calibri"/>
              <a:sym typeface="Calibri"/>
            </a:endParaRPr>
          </a:p>
        </p:txBody>
      </p:sp>
      <p:sp>
        <p:nvSpPr>
          <p:cNvPr id="313" name="Google Shape;313;g2d5424f4813_0_360"/>
          <p:cNvSpPr/>
          <p:nvPr/>
        </p:nvSpPr>
        <p:spPr>
          <a:xfrm>
            <a:off x="837724" y="3656528"/>
            <a:ext cx="129549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Se desarrolló una interfaz accesible para que los tomadores de decisiones puedan visualizar las predicciones y recibir alertas tempranas sobre posibles periodos de escasez. Además, se capacitó al personal en el uso del sistema y en la interpretación de las predicciones, asegurando la toma de decisiones informadas basadas en los resultados del modelo.</a:t>
            </a:r>
            <a:endParaRPr sz="1850">
              <a:solidFill>
                <a:schemeClr val="dk1"/>
              </a:solidFill>
              <a:latin typeface="Calibri"/>
              <a:ea typeface="Calibri"/>
              <a:cs typeface="Calibri"/>
              <a:sym typeface="Calibri"/>
            </a:endParaRPr>
          </a:p>
        </p:txBody>
      </p:sp>
      <p:pic>
        <p:nvPicPr>
          <p:cNvPr descr="preencoded.png" id="314" name="Google Shape;314;g2d5424f4813_0_360"/>
          <p:cNvPicPr preferRelativeResize="0"/>
          <p:nvPr/>
        </p:nvPicPr>
        <p:blipFill rotWithShape="1">
          <a:blip r:embed="rId3">
            <a:alphaModFix/>
          </a:blip>
          <a:srcRect b="0" l="0" r="0" t="0"/>
          <a:stretch/>
        </p:blipFill>
        <p:spPr>
          <a:xfrm>
            <a:off x="837724" y="5074801"/>
            <a:ext cx="598408" cy="598408"/>
          </a:xfrm>
          <a:prstGeom prst="rect">
            <a:avLst/>
          </a:prstGeom>
          <a:noFill/>
          <a:ln>
            <a:noFill/>
          </a:ln>
        </p:spPr>
      </p:pic>
      <p:sp>
        <p:nvSpPr>
          <p:cNvPr id="315" name="Google Shape;315;g2d5424f4813_0_360"/>
          <p:cNvSpPr/>
          <p:nvPr/>
        </p:nvSpPr>
        <p:spPr>
          <a:xfrm>
            <a:off x="837724" y="5912525"/>
            <a:ext cx="30318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lang="en-US" sz="2200">
                <a:solidFill>
                  <a:srgbClr val="D6E5EF"/>
                </a:solidFill>
                <a:latin typeface="Lora"/>
                <a:ea typeface="Lora"/>
                <a:cs typeface="Lora"/>
                <a:sym typeface="Lora"/>
              </a:rPr>
              <a:t>Actualización Continua</a:t>
            </a:r>
            <a:endParaRPr sz="2200">
              <a:solidFill>
                <a:schemeClr val="dk1"/>
              </a:solidFill>
              <a:latin typeface="Calibri"/>
              <a:ea typeface="Calibri"/>
              <a:cs typeface="Calibri"/>
              <a:sym typeface="Calibri"/>
            </a:endParaRPr>
          </a:p>
        </p:txBody>
      </p:sp>
      <p:sp>
        <p:nvSpPr>
          <p:cNvPr id="316" name="Google Shape;316;g2d5424f4813_0_360"/>
          <p:cNvSpPr/>
          <p:nvPr/>
        </p:nvSpPr>
        <p:spPr>
          <a:xfrm>
            <a:off x="837724" y="6408063"/>
            <a:ext cx="40791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Sistema de predicción en tiempo real con actualización automática de datos.</a:t>
            </a:r>
            <a:endParaRPr sz="1850">
              <a:solidFill>
                <a:schemeClr val="dk1"/>
              </a:solidFill>
              <a:latin typeface="Calibri"/>
              <a:ea typeface="Calibri"/>
              <a:cs typeface="Calibri"/>
              <a:sym typeface="Calibri"/>
            </a:endParaRPr>
          </a:p>
        </p:txBody>
      </p:sp>
      <p:pic>
        <p:nvPicPr>
          <p:cNvPr descr="preencoded.png" id="317" name="Google Shape;317;g2d5424f4813_0_360"/>
          <p:cNvPicPr preferRelativeResize="0"/>
          <p:nvPr/>
        </p:nvPicPr>
        <p:blipFill rotWithShape="1">
          <a:blip r:embed="rId4">
            <a:alphaModFix/>
          </a:blip>
          <a:srcRect b="0" l="0" r="0" t="0"/>
          <a:stretch/>
        </p:blipFill>
        <p:spPr>
          <a:xfrm>
            <a:off x="5275659" y="5074801"/>
            <a:ext cx="598408" cy="598408"/>
          </a:xfrm>
          <a:prstGeom prst="rect">
            <a:avLst/>
          </a:prstGeom>
          <a:noFill/>
          <a:ln>
            <a:noFill/>
          </a:ln>
        </p:spPr>
      </p:pic>
      <p:sp>
        <p:nvSpPr>
          <p:cNvPr id="318" name="Google Shape;318;g2d5424f4813_0_360"/>
          <p:cNvSpPr/>
          <p:nvPr/>
        </p:nvSpPr>
        <p:spPr>
          <a:xfrm>
            <a:off x="5275659" y="5912525"/>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lang="en-US" sz="2200">
                <a:solidFill>
                  <a:srgbClr val="D6E5EF"/>
                </a:solidFill>
                <a:latin typeface="Lora"/>
                <a:ea typeface="Lora"/>
                <a:cs typeface="Lora"/>
                <a:sym typeface="Lora"/>
              </a:rPr>
              <a:t>Interfaz Accesible</a:t>
            </a:r>
            <a:endParaRPr sz="2200">
              <a:solidFill>
                <a:schemeClr val="dk1"/>
              </a:solidFill>
              <a:latin typeface="Calibri"/>
              <a:ea typeface="Calibri"/>
              <a:cs typeface="Calibri"/>
              <a:sym typeface="Calibri"/>
            </a:endParaRPr>
          </a:p>
        </p:txBody>
      </p:sp>
      <p:sp>
        <p:nvSpPr>
          <p:cNvPr id="319" name="Google Shape;319;g2d5424f4813_0_360"/>
          <p:cNvSpPr/>
          <p:nvPr/>
        </p:nvSpPr>
        <p:spPr>
          <a:xfrm>
            <a:off x="5275659" y="6408063"/>
            <a:ext cx="40791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Visualización de predicciones y alertas para tomadores de decisiones.</a:t>
            </a:r>
            <a:endParaRPr sz="1850">
              <a:solidFill>
                <a:schemeClr val="dk1"/>
              </a:solidFill>
              <a:latin typeface="Calibri"/>
              <a:ea typeface="Calibri"/>
              <a:cs typeface="Calibri"/>
              <a:sym typeface="Calibri"/>
            </a:endParaRPr>
          </a:p>
        </p:txBody>
      </p:sp>
      <p:pic>
        <p:nvPicPr>
          <p:cNvPr descr="preencoded.png" id="320" name="Google Shape;320;g2d5424f4813_0_360"/>
          <p:cNvPicPr preferRelativeResize="0"/>
          <p:nvPr/>
        </p:nvPicPr>
        <p:blipFill rotWithShape="1">
          <a:blip r:embed="rId5">
            <a:alphaModFix/>
          </a:blip>
          <a:srcRect b="0" l="0" r="0" t="0"/>
          <a:stretch/>
        </p:blipFill>
        <p:spPr>
          <a:xfrm>
            <a:off x="9713595" y="5074801"/>
            <a:ext cx="598408" cy="598408"/>
          </a:xfrm>
          <a:prstGeom prst="rect">
            <a:avLst/>
          </a:prstGeom>
          <a:noFill/>
          <a:ln>
            <a:noFill/>
          </a:ln>
        </p:spPr>
      </p:pic>
      <p:sp>
        <p:nvSpPr>
          <p:cNvPr id="321" name="Google Shape;321;g2d5424f4813_0_360"/>
          <p:cNvSpPr/>
          <p:nvPr/>
        </p:nvSpPr>
        <p:spPr>
          <a:xfrm>
            <a:off x="9713595" y="5912525"/>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lang="en-US" sz="2200">
                <a:solidFill>
                  <a:srgbClr val="D6E5EF"/>
                </a:solidFill>
                <a:latin typeface="Lora"/>
                <a:ea typeface="Lora"/>
                <a:cs typeface="Lora"/>
                <a:sym typeface="Lora"/>
              </a:rPr>
              <a:t>Capacitación</a:t>
            </a:r>
            <a:endParaRPr sz="2200">
              <a:solidFill>
                <a:schemeClr val="dk1"/>
              </a:solidFill>
              <a:latin typeface="Calibri"/>
              <a:ea typeface="Calibri"/>
              <a:cs typeface="Calibri"/>
              <a:sym typeface="Calibri"/>
            </a:endParaRPr>
          </a:p>
        </p:txBody>
      </p:sp>
      <p:sp>
        <p:nvSpPr>
          <p:cNvPr id="322" name="Google Shape;322;g2d5424f4813_0_360"/>
          <p:cNvSpPr/>
          <p:nvPr/>
        </p:nvSpPr>
        <p:spPr>
          <a:xfrm>
            <a:off x="9713595" y="6408063"/>
            <a:ext cx="40791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latin typeface="Arial"/>
                <a:ea typeface="Arial"/>
                <a:cs typeface="Arial"/>
                <a:sym typeface="Arial"/>
              </a:rPr>
              <a:t>Formación del personal en el uso e interpretación del sistema.</a:t>
            </a:r>
            <a:endParaRPr sz="1850">
              <a:solidFill>
                <a:schemeClr val="dk1"/>
              </a:solidFill>
              <a:latin typeface="Calibri"/>
              <a:ea typeface="Calibri"/>
              <a:cs typeface="Calibri"/>
              <a:sym typeface="Calibri"/>
            </a:endParaRPr>
          </a:p>
        </p:txBody>
      </p:sp>
      <p:pic>
        <p:nvPicPr>
          <p:cNvPr id="323" name="Google Shape;323;g2d5424f4813_0_360"/>
          <p:cNvPicPr preferRelativeResize="0"/>
          <p:nvPr/>
        </p:nvPicPr>
        <p:blipFill>
          <a:blip r:embed="rId6">
            <a:alphaModFix/>
          </a:blip>
          <a:stretch>
            <a:fillRect/>
          </a:stretch>
        </p:blipFill>
        <p:spPr>
          <a:xfrm>
            <a:off x="12555974" y="0"/>
            <a:ext cx="2074424" cy="1088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2d5424f4813_0_410"/>
          <p:cNvSpPr/>
          <p:nvPr/>
        </p:nvSpPr>
        <p:spPr>
          <a:xfrm>
            <a:off x="761643" y="598408"/>
            <a:ext cx="5120400" cy="6402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000"/>
              <a:buFont typeface="Lora"/>
              <a:buNone/>
            </a:pPr>
            <a:r>
              <a:rPr lang="en-US" sz="4000">
                <a:solidFill>
                  <a:srgbClr val="F98AC7"/>
                </a:solidFill>
                <a:latin typeface="Lora"/>
                <a:ea typeface="Lora"/>
                <a:cs typeface="Lora"/>
                <a:sym typeface="Lora"/>
              </a:rPr>
              <a:t>Conclusiones</a:t>
            </a:r>
            <a:endParaRPr sz="4000">
              <a:solidFill>
                <a:schemeClr val="dk1"/>
              </a:solidFill>
              <a:latin typeface="Calibri"/>
              <a:ea typeface="Calibri"/>
              <a:cs typeface="Calibri"/>
              <a:sym typeface="Calibri"/>
            </a:endParaRPr>
          </a:p>
        </p:txBody>
      </p:sp>
      <p:sp>
        <p:nvSpPr>
          <p:cNvPr id="330" name="Google Shape;330;g2d5424f4813_0_410"/>
          <p:cNvSpPr/>
          <p:nvPr/>
        </p:nvSpPr>
        <p:spPr>
          <a:xfrm>
            <a:off x="761643" y="1673662"/>
            <a:ext cx="13107000" cy="1044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La implementación de la metodología CRISP-DM permitió que el proyecto se ejecutara de manera estructurada y eficiente. Cada fase fue cuidadosamente planeada y ajustada para cumplir con los objetivos establecidos, lo que resultó en el desarrollo de un modelo predictivo preciso y robusto.</a:t>
            </a:r>
            <a:endParaRPr sz="1700">
              <a:solidFill>
                <a:schemeClr val="dk1"/>
              </a:solidFill>
              <a:latin typeface="Calibri"/>
              <a:ea typeface="Calibri"/>
              <a:cs typeface="Calibri"/>
              <a:sym typeface="Calibri"/>
            </a:endParaRPr>
          </a:p>
        </p:txBody>
      </p:sp>
      <p:sp>
        <p:nvSpPr>
          <p:cNvPr id="331" name="Google Shape;331;g2d5424f4813_0_410"/>
          <p:cNvSpPr/>
          <p:nvPr/>
        </p:nvSpPr>
        <p:spPr>
          <a:xfrm>
            <a:off x="761643" y="2962870"/>
            <a:ext cx="13107000" cy="1044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Este enfoque sistemático ha proporcionado una herramienta valiosa para la gestión sostenible del agua en Manizales, ofreciendo información clave para la planificación y administración de los recursos hídricos. El éxito del proyecto demuestra la efectividad de la metodología CRISP-DM en la aplicación de la ciencia de datos a problemas complejos de gestión ambiental.</a:t>
            </a:r>
            <a:endParaRPr sz="1700">
              <a:solidFill>
                <a:schemeClr val="dk1"/>
              </a:solidFill>
              <a:latin typeface="Calibri"/>
              <a:ea typeface="Calibri"/>
              <a:cs typeface="Calibri"/>
              <a:sym typeface="Calibri"/>
            </a:endParaRPr>
          </a:p>
        </p:txBody>
      </p:sp>
      <p:sp>
        <p:nvSpPr>
          <p:cNvPr id="332" name="Google Shape;332;g2d5424f4813_0_410"/>
          <p:cNvSpPr/>
          <p:nvPr/>
        </p:nvSpPr>
        <p:spPr>
          <a:xfrm>
            <a:off x="761643" y="4252079"/>
            <a:ext cx="6444900" cy="1581600"/>
          </a:xfrm>
          <a:prstGeom prst="roundRect">
            <a:avLst>
              <a:gd fmla="val 2064"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3" name="Google Shape;333;g2d5424f4813_0_410"/>
          <p:cNvSpPr/>
          <p:nvPr/>
        </p:nvSpPr>
        <p:spPr>
          <a:xfrm>
            <a:off x="979179" y="4469600"/>
            <a:ext cx="5120400" cy="319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lang="en-US" sz="2000">
                <a:solidFill>
                  <a:srgbClr val="D6E5EF"/>
                </a:solidFill>
                <a:latin typeface="Lora"/>
                <a:ea typeface="Lora"/>
                <a:cs typeface="Lora"/>
                <a:sym typeface="Lora"/>
              </a:rPr>
              <a:t>Ejecución Estructurada</a:t>
            </a:r>
            <a:endParaRPr sz="2000">
              <a:solidFill>
                <a:schemeClr val="dk1"/>
              </a:solidFill>
              <a:latin typeface="Calibri"/>
              <a:ea typeface="Calibri"/>
              <a:cs typeface="Calibri"/>
              <a:sym typeface="Calibri"/>
            </a:endParaRPr>
          </a:p>
        </p:txBody>
      </p:sp>
      <p:sp>
        <p:nvSpPr>
          <p:cNvPr id="334" name="Google Shape;334;g2d5424f4813_0_410"/>
          <p:cNvSpPr/>
          <p:nvPr/>
        </p:nvSpPr>
        <p:spPr>
          <a:xfrm>
            <a:off x="979170" y="4920020"/>
            <a:ext cx="6009900" cy="696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Proyecto realizado de manera eficiente y organizada siguiendo las fases de CRISP-DM.</a:t>
            </a:r>
            <a:endParaRPr sz="1700">
              <a:solidFill>
                <a:schemeClr val="dk1"/>
              </a:solidFill>
              <a:latin typeface="Calibri"/>
              <a:ea typeface="Calibri"/>
              <a:cs typeface="Calibri"/>
              <a:sym typeface="Calibri"/>
            </a:endParaRPr>
          </a:p>
        </p:txBody>
      </p:sp>
      <p:sp>
        <p:nvSpPr>
          <p:cNvPr id="335" name="Google Shape;335;g2d5424f4813_0_410"/>
          <p:cNvSpPr/>
          <p:nvPr/>
        </p:nvSpPr>
        <p:spPr>
          <a:xfrm>
            <a:off x="7424023" y="4252079"/>
            <a:ext cx="6444900" cy="1581600"/>
          </a:xfrm>
          <a:prstGeom prst="roundRect">
            <a:avLst>
              <a:gd fmla="val 2064"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6" name="Google Shape;336;g2d5424f4813_0_410"/>
          <p:cNvSpPr/>
          <p:nvPr/>
        </p:nvSpPr>
        <p:spPr>
          <a:xfrm>
            <a:off x="7641550" y="4469600"/>
            <a:ext cx="5026800" cy="319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lang="en-US" sz="2000">
                <a:solidFill>
                  <a:srgbClr val="D6E5EF"/>
                </a:solidFill>
                <a:latin typeface="Lora"/>
                <a:ea typeface="Lora"/>
                <a:cs typeface="Lora"/>
                <a:sym typeface="Lora"/>
              </a:rPr>
              <a:t>Modelo Predictivo Robusto</a:t>
            </a:r>
            <a:endParaRPr sz="2000">
              <a:solidFill>
                <a:schemeClr val="dk1"/>
              </a:solidFill>
              <a:latin typeface="Calibri"/>
              <a:ea typeface="Calibri"/>
              <a:cs typeface="Calibri"/>
              <a:sym typeface="Calibri"/>
            </a:endParaRPr>
          </a:p>
        </p:txBody>
      </p:sp>
      <p:sp>
        <p:nvSpPr>
          <p:cNvPr id="337" name="Google Shape;337;g2d5424f4813_0_410"/>
          <p:cNvSpPr/>
          <p:nvPr/>
        </p:nvSpPr>
        <p:spPr>
          <a:xfrm>
            <a:off x="7641550" y="4920020"/>
            <a:ext cx="6009900" cy="696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Desarrollo de un modelo preciso y confiable para la predicción de recursos hídricos.</a:t>
            </a:r>
            <a:endParaRPr sz="1700">
              <a:solidFill>
                <a:schemeClr val="dk1"/>
              </a:solidFill>
              <a:latin typeface="Calibri"/>
              <a:ea typeface="Calibri"/>
              <a:cs typeface="Calibri"/>
              <a:sym typeface="Calibri"/>
            </a:endParaRPr>
          </a:p>
        </p:txBody>
      </p:sp>
      <p:sp>
        <p:nvSpPr>
          <p:cNvPr id="338" name="Google Shape;338;g2d5424f4813_0_410"/>
          <p:cNvSpPr/>
          <p:nvPr/>
        </p:nvSpPr>
        <p:spPr>
          <a:xfrm>
            <a:off x="761643" y="6051352"/>
            <a:ext cx="6444900" cy="1581600"/>
          </a:xfrm>
          <a:prstGeom prst="roundRect">
            <a:avLst>
              <a:gd fmla="val 2064"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9" name="Google Shape;339;g2d5424f4813_0_410"/>
          <p:cNvSpPr/>
          <p:nvPr/>
        </p:nvSpPr>
        <p:spPr>
          <a:xfrm>
            <a:off x="979170" y="6268879"/>
            <a:ext cx="2560200" cy="319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lang="en-US" sz="2000">
                <a:solidFill>
                  <a:srgbClr val="D6E5EF"/>
                </a:solidFill>
                <a:latin typeface="Lora"/>
                <a:ea typeface="Lora"/>
                <a:cs typeface="Lora"/>
                <a:sym typeface="Lora"/>
              </a:rPr>
              <a:t>Gestión Sostenible</a:t>
            </a:r>
            <a:endParaRPr sz="2000">
              <a:solidFill>
                <a:schemeClr val="dk1"/>
              </a:solidFill>
              <a:latin typeface="Calibri"/>
              <a:ea typeface="Calibri"/>
              <a:cs typeface="Calibri"/>
              <a:sym typeface="Calibri"/>
            </a:endParaRPr>
          </a:p>
        </p:txBody>
      </p:sp>
      <p:sp>
        <p:nvSpPr>
          <p:cNvPr id="340" name="Google Shape;340;g2d5424f4813_0_410"/>
          <p:cNvSpPr/>
          <p:nvPr/>
        </p:nvSpPr>
        <p:spPr>
          <a:xfrm>
            <a:off x="979170" y="6719292"/>
            <a:ext cx="6009900" cy="696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Herramienta valiosa para la planificación y administración del agua en Manizales.</a:t>
            </a:r>
            <a:endParaRPr sz="1700">
              <a:solidFill>
                <a:schemeClr val="dk1"/>
              </a:solidFill>
              <a:latin typeface="Calibri"/>
              <a:ea typeface="Calibri"/>
              <a:cs typeface="Calibri"/>
              <a:sym typeface="Calibri"/>
            </a:endParaRPr>
          </a:p>
        </p:txBody>
      </p:sp>
      <p:sp>
        <p:nvSpPr>
          <p:cNvPr id="341" name="Google Shape;341;g2d5424f4813_0_410"/>
          <p:cNvSpPr/>
          <p:nvPr/>
        </p:nvSpPr>
        <p:spPr>
          <a:xfrm>
            <a:off x="7424023" y="6051352"/>
            <a:ext cx="6444900" cy="1581600"/>
          </a:xfrm>
          <a:prstGeom prst="roundRect">
            <a:avLst>
              <a:gd fmla="val 2064" name="adj"/>
            </a:avLst>
          </a:prstGeom>
          <a:solidFill>
            <a:srgbClr val="44475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 name="Google Shape;342;g2d5424f4813_0_410"/>
          <p:cNvSpPr/>
          <p:nvPr/>
        </p:nvSpPr>
        <p:spPr>
          <a:xfrm>
            <a:off x="7641550" y="6268879"/>
            <a:ext cx="2560200" cy="319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lang="en-US" sz="2000">
                <a:solidFill>
                  <a:srgbClr val="D6E5EF"/>
                </a:solidFill>
                <a:latin typeface="Lora"/>
                <a:ea typeface="Lora"/>
                <a:cs typeface="Lora"/>
                <a:sym typeface="Lora"/>
              </a:rPr>
              <a:t>Aplicación Exitosa</a:t>
            </a:r>
            <a:endParaRPr sz="2000">
              <a:solidFill>
                <a:schemeClr val="dk1"/>
              </a:solidFill>
              <a:latin typeface="Calibri"/>
              <a:ea typeface="Calibri"/>
              <a:cs typeface="Calibri"/>
              <a:sym typeface="Calibri"/>
            </a:endParaRPr>
          </a:p>
        </p:txBody>
      </p:sp>
      <p:sp>
        <p:nvSpPr>
          <p:cNvPr id="343" name="Google Shape;343;g2d5424f4813_0_410"/>
          <p:cNvSpPr/>
          <p:nvPr/>
        </p:nvSpPr>
        <p:spPr>
          <a:xfrm>
            <a:off x="7641550" y="6719292"/>
            <a:ext cx="6009900" cy="69630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D6E5EF"/>
              </a:buClr>
              <a:buSzPts val="1700"/>
              <a:buFont typeface="Arial"/>
              <a:buNone/>
            </a:pPr>
            <a:r>
              <a:rPr lang="en-US" sz="1700">
                <a:solidFill>
                  <a:srgbClr val="D6E5EF"/>
                </a:solidFill>
                <a:latin typeface="Arial"/>
                <a:ea typeface="Arial"/>
                <a:cs typeface="Arial"/>
                <a:sym typeface="Arial"/>
              </a:rPr>
              <a:t>Demostración de la efectividad de CRISP-DM en problemas de gestión ambiental.</a:t>
            </a:r>
            <a:endParaRPr sz="1700">
              <a:solidFill>
                <a:schemeClr val="dk1"/>
              </a:solidFill>
              <a:latin typeface="Calibri"/>
              <a:ea typeface="Calibri"/>
              <a:cs typeface="Calibri"/>
              <a:sym typeface="Calibri"/>
            </a:endParaRPr>
          </a:p>
        </p:txBody>
      </p:sp>
      <p:pic>
        <p:nvPicPr>
          <p:cNvPr id="344" name="Google Shape;344;g2d5424f4813_0_410"/>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pic>
        <p:nvPicPr>
          <p:cNvPr descr="preencoded.png" id="350" name="Google Shape;350;g2d5424f4813_0_46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351" name="Google Shape;351;g2d5424f4813_0_463"/>
          <p:cNvSpPr/>
          <p:nvPr/>
        </p:nvSpPr>
        <p:spPr>
          <a:xfrm>
            <a:off x="5897875" y="1329675"/>
            <a:ext cx="7894800" cy="2914800"/>
          </a:xfrm>
          <a:prstGeom prst="rect">
            <a:avLst/>
          </a:prstGeom>
          <a:noFill/>
          <a:ln>
            <a:noFill/>
          </a:ln>
        </p:spPr>
        <p:txBody>
          <a:bodyPr anchorCtr="0" anchor="t" bIns="0" lIns="0" spcFirstLastPara="1" rIns="0" wrap="square" tIns="0">
            <a:noAutofit/>
          </a:bodyPr>
          <a:lstStyle/>
          <a:p>
            <a:pPr indent="0" lvl="0" marL="0" marR="0" rtl="0" algn="l">
              <a:lnSpc>
                <a:spcPct val="125409"/>
              </a:lnSpc>
              <a:spcBef>
                <a:spcPts val="0"/>
              </a:spcBef>
              <a:spcAft>
                <a:spcPts val="0"/>
              </a:spcAft>
              <a:buClr>
                <a:srgbClr val="F98AC7"/>
              </a:buClr>
              <a:buSzPts val="6100"/>
              <a:buFont typeface="Lora"/>
              <a:buNone/>
            </a:pPr>
            <a:r>
              <a:rPr b="0" i="0" lang="en-US" sz="6100" u="none" cap="none" strike="noStrike">
                <a:solidFill>
                  <a:srgbClr val="F98AC7"/>
                </a:solidFill>
                <a:latin typeface="Lora"/>
                <a:ea typeface="Lora"/>
                <a:cs typeface="Lora"/>
                <a:sym typeface="Lora"/>
              </a:rPr>
              <a:t>Modelado de Datos: Análisis y Preparación</a:t>
            </a:r>
            <a:endParaRPr b="0" i="0" sz="6100" u="none" cap="none" strike="noStrike"/>
          </a:p>
        </p:txBody>
      </p:sp>
      <p:sp>
        <p:nvSpPr>
          <p:cNvPr id="352" name="Google Shape;352;g2d5424f4813_0_463"/>
          <p:cNvSpPr/>
          <p:nvPr/>
        </p:nvSpPr>
        <p:spPr>
          <a:xfrm>
            <a:off x="5815900" y="4907175"/>
            <a:ext cx="85902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Este análisis examina la estructura, calidad y distribución de los datos para preparar un modelo predictivo. </a:t>
            </a:r>
            <a:r>
              <a:rPr lang="en-US" sz="1850">
                <a:solidFill>
                  <a:srgbClr val="D6E5EF"/>
                </a:solidFill>
              </a:rPr>
              <a:t>Lo cual nos </a:t>
            </a:r>
            <a:r>
              <a:rPr b="0" i="0" lang="en-US" sz="1850" u="none" cap="none" strike="noStrike">
                <a:solidFill>
                  <a:srgbClr val="D6E5EF"/>
                </a:solidFill>
                <a:latin typeface="Arial"/>
                <a:ea typeface="Arial"/>
                <a:cs typeface="Arial"/>
                <a:sym typeface="Arial"/>
              </a:rPr>
              <a:t>permite estimar el nivel de agu</a:t>
            </a:r>
            <a:r>
              <a:rPr lang="en-US" sz="1850">
                <a:solidFill>
                  <a:srgbClr val="D6E5EF"/>
                </a:solidFill>
              </a:rPr>
              <a:t>a</a:t>
            </a:r>
            <a:r>
              <a:rPr b="0" i="0" lang="en-US" sz="1850" u="none" cap="none" strike="noStrike">
                <a:solidFill>
                  <a:srgbClr val="D6E5EF"/>
                </a:solidFill>
                <a:latin typeface="Arial"/>
                <a:ea typeface="Arial"/>
                <a:cs typeface="Arial"/>
                <a:sym typeface="Arial"/>
              </a:rPr>
              <a:t>. Esto es crucial para la gestión de recursos hídricos, la planificación de infraestructuras y la prevención de inundaciones.</a:t>
            </a:r>
            <a:endParaRPr b="0" i="0" sz="1850" u="none" cap="none" strike="noStrike"/>
          </a:p>
        </p:txBody>
      </p:sp>
      <p:pic>
        <p:nvPicPr>
          <p:cNvPr id="353" name="Google Shape;353;g2d5424f4813_0_463"/>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pic>
        <p:nvPicPr>
          <p:cNvPr descr="preencoded.png" id="359" name="Google Shape;359;g2d5424f4813_0_50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360" name="Google Shape;360;g2d5424f4813_0_504"/>
          <p:cNvSpPr/>
          <p:nvPr/>
        </p:nvSpPr>
        <p:spPr>
          <a:xfrm>
            <a:off x="6324124" y="1197769"/>
            <a:ext cx="7468500" cy="1407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Características Generales de los Datos</a:t>
            </a:r>
            <a:endParaRPr b="0" i="0" sz="4400" u="none" cap="none" strike="noStrike"/>
          </a:p>
        </p:txBody>
      </p:sp>
      <p:sp>
        <p:nvSpPr>
          <p:cNvPr id="361" name="Google Shape;361;g2d5424f4813_0_504"/>
          <p:cNvSpPr/>
          <p:nvPr/>
        </p:nvSpPr>
        <p:spPr>
          <a:xfrm>
            <a:off x="6324124" y="3233976"/>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g2d5424f4813_0_504"/>
          <p:cNvSpPr/>
          <p:nvPr/>
        </p:nvSpPr>
        <p:spPr>
          <a:xfrm>
            <a:off x="6531769" y="3334226"/>
            <a:ext cx="1230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1</a:t>
            </a:r>
            <a:endParaRPr b="0" i="0" sz="2650" u="none" cap="none" strike="noStrike"/>
          </a:p>
        </p:txBody>
      </p:sp>
      <p:sp>
        <p:nvSpPr>
          <p:cNvPr id="363" name="Google Shape;363;g2d5424f4813_0_504"/>
          <p:cNvSpPr/>
          <p:nvPr/>
        </p:nvSpPr>
        <p:spPr>
          <a:xfrm>
            <a:off x="7101959" y="3233976"/>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Registros Únicos</a:t>
            </a:r>
            <a:endParaRPr b="0" i="0" sz="2200" u="none" cap="none" strike="noStrike"/>
          </a:p>
        </p:txBody>
      </p:sp>
      <p:sp>
        <p:nvSpPr>
          <p:cNvPr id="364" name="Google Shape;364;g2d5424f4813_0_504"/>
          <p:cNvSpPr/>
          <p:nvPr/>
        </p:nvSpPr>
        <p:spPr>
          <a:xfrm>
            <a:off x="7101959" y="3729514"/>
            <a:ext cx="2836800" cy="1532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La base de datos no contiene filas duplicadas, asegurando la integridad de la información.</a:t>
            </a:r>
            <a:endParaRPr b="0" i="0" sz="1850" u="none" cap="none" strike="noStrike"/>
          </a:p>
        </p:txBody>
      </p:sp>
      <p:sp>
        <p:nvSpPr>
          <p:cNvPr id="365" name="Google Shape;365;g2d5424f4813_0_504"/>
          <p:cNvSpPr/>
          <p:nvPr/>
        </p:nvSpPr>
        <p:spPr>
          <a:xfrm>
            <a:off x="10178058" y="3233976"/>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g2d5424f4813_0_504"/>
          <p:cNvSpPr/>
          <p:nvPr/>
        </p:nvSpPr>
        <p:spPr>
          <a:xfrm>
            <a:off x="10356533" y="3334226"/>
            <a:ext cx="1815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2</a:t>
            </a:r>
            <a:endParaRPr b="0" i="0" sz="2650" u="none" cap="none" strike="noStrike"/>
          </a:p>
        </p:txBody>
      </p:sp>
      <p:sp>
        <p:nvSpPr>
          <p:cNvPr id="367" name="Google Shape;367;g2d5424f4813_0_504"/>
          <p:cNvSpPr/>
          <p:nvPr/>
        </p:nvSpPr>
        <p:spPr>
          <a:xfrm>
            <a:off x="10955893" y="3233976"/>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Tamaño Manejable</a:t>
            </a:r>
            <a:endParaRPr b="0" i="0" sz="2200" u="none" cap="none" strike="noStrike"/>
          </a:p>
        </p:txBody>
      </p:sp>
      <p:sp>
        <p:nvSpPr>
          <p:cNvPr id="368" name="Google Shape;368;g2d5424f4813_0_504"/>
          <p:cNvSpPr/>
          <p:nvPr/>
        </p:nvSpPr>
        <p:spPr>
          <a:xfrm>
            <a:off x="10955893" y="3729514"/>
            <a:ext cx="28368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Con 294.8 KB en RAM, la base de datos es fácil de procesar.</a:t>
            </a:r>
            <a:endParaRPr b="0" i="0" sz="1850" u="none" cap="none" strike="noStrike"/>
          </a:p>
        </p:txBody>
      </p:sp>
      <p:sp>
        <p:nvSpPr>
          <p:cNvPr id="369" name="Google Shape;369;g2d5424f4813_0_504"/>
          <p:cNvSpPr/>
          <p:nvPr/>
        </p:nvSpPr>
        <p:spPr>
          <a:xfrm>
            <a:off x="6324124" y="5770126"/>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g2d5424f4813_0_504"/>
          <p:cNvSpPr/>
          <p:nvPr/>
        </p:nvSpPr>
        <p:spPr>
          <a:xfrm>
            <a:off x="6499265" y="5870377"/>
            <a:ext cx="1881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3</a:t>
            </a:r>
            <a:endParaRPr b="0" i="0" sz="2650" u="none" cap="none" strike="noStrike"/>
          </a:p>
        </p:txBody>
      </p:sp>
      <p:sp>
        <p:nvSpPr>
          <p:cNvPr id="371" name="Google Shape;371;g2d5424f4813_0_504"/>
          <p:cNvSpPr/>
          <p:nvPr/>
        </p:nvSpPr>
        <p:spPr>
          <a:xfrm>
            <a:off x="7101959" y="5770126"/>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Variables Diversas</a:t>
            </a:r>
            <a:endParaRPr b="0" i="0" sz="2200" u="none" cap="none" strike="noStrike"/>
          </a:p>
        </p:txBody>
      </p:sp>
      <p:sp>
        <p:nvSpPr>
          <p:cNvPr id="372" name="Google Shape;372;g2d5424f4813_0_504"/>
          <p:cNvSpPr/>
          <p:nvPr/>
        </p:nvSpPr>
        <p:spPr>
          <a:xfrm>
            <a:off x="7101959" y="6265664"/>
            <a:ext cx="66906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Se analizan 8 variables (Codigo de estacion, nombre de </a:t>
            </a:r>
            <a:r>
              <a:rPr lang="en-US" sz="1850">
                <a:solidFill>
                  <a:srgbClr val="D6E5EF"/>
                </a:solidFill>
              </a:rPr>
              <a:t>estación</a:t>
            </a:r>
            <a:r>
              <a:rPr b="0" i="0" lang="en-US" sz="1850" u="none" cap="none" strike="noStrike">
                <a:solidFill>
                  <a:srgbClr val="D6E5EF"/>
                </a:solidFill>
                <a:latin typeface="Arial"/>
                <a:ea typeface="Arial"/>
                <a:cs typeface="Arial"/>
                <a:sym typeface="Arial"/>
              </a:rPr>
              <a:t>, fecha, nivel, precipitacion, temperatura, humedad y velocidad) que representan diferentes aspectos de los datos</a:t>
            </a:r>
            <a:r>
              <a:rPr lang="en-US" sz="1850">
                <a:solidFill>
                  <a:srgbClr val="D6E5EF"/>
                </a:solidFill>
              </a:rPr>
              <a:t>.</a:t>
            </a:r>
            <a:endParaRPr b="0" i="0" sz="1850" u="none" cap="none" strike="noStrike"/>
          </a:p>
        </p:txBody>
      </p:sp>
      <p:pic>
        <p:nvPicPr>
          <p:cNvPr id="373" name="Google Shape;373;g2d5424f4813_0_504"/>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g2d5424f4813_2_0"/>
          <p:cNvPicPr preferRelativeResize="0"/>
          <p:nvPr/>
        </p:nvPicPr>
        <p:blipFill rotWithShape="1">
          <a:blip r:embed="rId3">
            <a:alphaModFix/>
          </a:blip>
          <a:srcRect b="0" l="27784" r="27780" t="0"/>
          <a:stretch/>
        </p:blipFill>
        <p:spPr>
          <a:xfrm>
            <a:off x="9144000" y="0"/>
            <a:ext cx="5486403" cy="8229599"/>
          </a:xfrm>
          <a:prstGeom prst="rect">
            <a:avLst/>
          </a:prstGeom>
          <a:noFill/>
          <a:ln>
            <a:noFill/>
          </a:ln>
        </p:spPr>
      </p:pic>
      <p:sp>
        <p:nvSpPr>
          <p:cNvPr id="66" name="Google Shape;66;g2d5424f4813_2_0"/>
          <p:cNvSpPr/>
          <p:nvPr/>
        </p:nvSpPr>
        <p:spPr>
          <a:xfrm>
            <a:off x="2074425" y="2461150"/>
            <a:ext cx="7589100" cy="1244100"/>
          </a:xfrm>
          <a:prstGeom prst="rect">
            <a:avLst/>
          </a:prstGeom>
          <a:noFill/>
          <a:ln>
            <a:noFill/>
          </a:ln>
        </p:spPr>
        <p:txBody>
          <a:bodyPr anchorCtr="0" anchor="t" bIns="0" lIns="0" spcFirstLastPara="1" rIns="0" wrap="square" tIns="0">
            <a:noAutofit/>
          </a:bodyPr>
          <a:lstStyle/>
          <a:p>
            <a:pPr indent="0" lvl="0" marL="0" marR="0" rtl="0" algn="l">
              <a:lnSpc>
                <a:spcPct val="124778"/>
              </a:lnSpc>
              <a:spcBef>
                <a:spcPts val="0"/>
              </a:spcBef>
              <a:spcAft>
                <a:spcPts val="0"/>
              </a:spcAft>
              <a:buClr>
                <a:srgbClr val="F98AC7"/>
              </a:buClr>
              <a:buSzPts val="5650"/>
              <a:buFont typeface="Lora"/>
              <a:buNone/>
            </a:pPr>
            <a:r>
              <a:rPr lang="en-US" sz="4800">
                <a:solidFill>
                  <a:srgbClr val="F98AC7"/>
                </a:solidFill>
                <a:latin typeface="Lora"/>
                <a:ea typeface="Lora"/>
                <a:cs typeface="Lora"/>
                <a:sym typeface="Lora"/>
              </a:rPr>
              <a:t>INTRODUCCION</a:t>
            </a:r>
            <a:endParaRPr b="0" i="0" sz="4800" u="none" cap="none" strike="noStrike"/>
          </a:p>
        </p:txBody>
      </p:sp>
      <p:sp>
        <p:nvSpPr>
          <p:cNvPr id="67" name="Google Shape;67;g2d5424f4813_2_0"/>
          <p:cNvSpPr/>
          <p:nvPr/>
        </p:nvSpPr>
        <p:spPr>
          <a:xfrm>
            <a:off x="777478" y="4212193"/>
            <a:ext cx="7589100" cy="2843100"/>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D6E5EF"/>
              </a:buClr>
              <a:buSzPts val="1700"/>
              <a:buFont typeface="Arial"/>
              <a:buNone/>
            </a:pPr>
            <a:r>
              <a:rPr b="0" i="0" lang="en-US" sz="1700" u="none" cap="none" strike="noStrike">
                <a:solidFill>
                  <a:srgbClr val="D6E5EF"/>
                </a:solidFill>
                <a:latin typeface="Arial"/>
                <a:ea typeface="Arial"/>
                <a:cs typeface="Arial"/>
                <a:sym typeface="Arial"/>
              </a:rPr>
              <a:t>Uno de los recursos más vulnerables y críticos en este contexto es el agua. </a:t>
            </a:r>
            <a:r>
              <a:rPr b="0" i="0" lang="en-US" sz="1700" u="none" cap="none" strike="noStrike">
                <a:solidFill>
                  <a:srgbClr val="D6E5EF"/>
                </a:solidFill>
                <a:latin typeface="Arial"/>
                <a:ea typeface="Arial"/>
                <a:cs typeface="Arial"/>
                <a:sym typeface="Arial"/>
              </a:rPr>
              <a:t>El cambio climático altera los patrones meteorológicos y provoca fenómenos como el aumento de las temperaturas, cambios en la frecuencia e intensidad de las precipitaciones, derretimiento de los glaciares y eventos climáticos extremos, como sequías e inundaciones. Estos impactos están modificando la disponibilidad, distribución y calidad del recurso hídrico en todo el mundo.</a:t>
            </a:r>
            <a:endParaRPr b="0" i="0" sz="1700" u="none" cap="none" strike="noStrike"/>
          </a:p>
        </p:txBody>
      </p:sp>
      <p:pic>
        <p:nvPicPr>
          <p:cNvPr id="68" name="Google Shape;68;g2d5424f4813_2_0"/>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g2d5424f4813_0_556"/>
          <p:cNvSpPr/>
          <p:nvPr/>
        </p:nvSpPr>
        <p:spPr>
          <a:xfrm>
            <a:off x="2856375" y="1841175"/>
            <a:ext cx="96996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Tipos de Datos y Variables</a:t>
            </a:r>
            <a:endParaRPr b="0" i="0" sz="4400" u="none" cap="none" strike="noStrike"/>
          </a:p>
        </p:txBody>
      </p:sp>
      <p:sp>
        <p:nvSpPr>
          <p:cNvPr id="380" name="Google Shape;380;g2d5424f4813_0_556"/>
          <p:cNvSpPr/>
          <p:nvPr/>
        </p:nvSpPr>
        <p:spPr>
          <a:xfrm>
            <a:off x="2217199" y="3918420"/>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Categóricos</a:t>
            </a:r>
            <a:endParaRPr b="0" i="0" sz="2200" u="none" cap="none" strike="noStrike"/>
          </a:p>
        </p:txBody>
      </p:sp>
      <p:sp>
        <p:nvSpPr>
          <p:cNvPr id="381" name="Google Shape;381;g2d5424f4813_0_556"/>
          <p:cNvSpPr/>
          <p:nvPr/>
        </p:nvSpPr>
        <p:spPr>
          <a:xfrm>
            <a:off x="2217200" y="4509675"/>
            <a:ext cx="4109400" cy="14466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lang="en-US" sz="1850">
                <a:solidFill>
                  <a:srgbClr val="D6E5EF"/>
                </a:solidFill>
              </a:rPr>
              <a:t>Código</a:t>
            </a:r>
            <a:r>
              <a:rPr b="0" i="0" lang="en-US" sz="1850" u="none" cap="none" strike="noStrike">
                <a:solidFill>
                  <a:srgbClr val="D6E5EF"/>
                </a:solidFill>
                <a:latin typeface="Arial"/>
                <a:ea typeface="Arial"/>
                <a:cs typeface="Arial"/>
                <a:sym typeface="Arial"/>
              </a:rPr>
              <a:t> de estación</a:t>
            </a:r>
            <a:r>
              <a:rPr lang="en-US" sz="1850">
                <a:solidFill>
                  <a:srgbClr val="D6E5EF"/>
                </a:solidFill>
              </a:rPr>
              <a:t>, </a:t>
            </a:r>
            <a:r>
              <a:rPr b="0" i="0" lang="en-US" sz="1850" u="none" cap="none" strike="noStrike">
                <a:solidFill>
                  <a:srgbClr val="D6E5EF"/>
                </a:solidFill>
                <a:latin typeface="Arial"/>
                <a:ea typeface="Arial"/>
                <a:cs typeface="Arial"/>
                <a:sym typeface="Arial"/>
              </a:rPr>
              <a:t>Nombre de estación </a:t>
            </a:r>
            <a:r>
              <a:rPr lang="en-US" sz="1850">
                <a:solidFill>
                  <a:srgbClr val="D6E5EF"/>
                </a:solidFill>
              </a:rPr>
              <a:t>y Fecha </a:t>
            </a:r>
            <a:endParaRPr b="0" i="0" sz="1850" u="none" cap="none" strike="noStrike"/>
          </a:p>
        </p:txBody>
      </p:sp>
      <p:sp>
        <p:nvSpPr>
          <p:cNvPr id="382" name="Google Shape;382;g2d5424f4813_0_556"/>
          <p:cNvSpPr/>
          <p:nvPr/>
        </p:nvSpPr>
        <p:spPr>
          <a:xfrm>
            <a:off x="8092586" y="3963145"/>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Numéricos</a:t>
            </a:r>
            <a:endParaRPr b="0" i="0" sz="2200" u="none" cap="none" strike="noStrike"/>
          </a:p>
        </p:txBody>
      </p:sp>
      <p:sp>
        <p:nvSpPr>
          <p:cNvPr id="383" name="Google Shape;383;g2d5424f4813_0_556"/>
          <p:cNvSpPr/>
          <p:nvPr/>
        </p:nvSpPr>
        <p:spPr>
          <a:xfrm>
            <a:off x="8092578" y="4554400"/>
            <a:ext cx="44634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Nivel, precipitación, temperatura, humedad y velocidad. Representan valores cuantitativos.</a:t>
            </a:r>
            <a:endParaRPr b="0" i="0" sz="1850" u="none" cap="none" strike="noStrike"/>
          </a:p>
        </p:txBody>
      </p:sp>
      <p:pic>
        <p:nvPicPr>
          <p:cNvPr id="384" name="Google Shape;384;g2d5424f4813_0_556"/>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descr="preencoded.png" id="390" name="Google Shape;390;g2d5424f4813_0_599"/>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391" name="Google Shape;391;g2d5424f4813_0_599"/>
          <p:cNvSpPr/>
          <p:nvPr/>
        </p:nvSpPr>
        <p:spPr>
          <a:xfrm>
            <a:off x="6324124" y="1371362"/>
            <a:ext cx="7468500" cy="1407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Análisis de Variables Categóricas</a:t>
            </a:r>
            <a:endParaRPr b="0" i="0" sz="4400" u="none" cap="none" strike="noStrike"/>
          </a:p>
        </p:txBody>
      </p:sp>
      <p:sp>
        <p:nvSpPr>
          <p:cNvPr id="392" name="Google Shape;392;g2d5424f4813_0_599"/>
          <p:cNvSpPr/>
          <p:nvPr/>
        </p:nvSpPr>
        <p:spPr>
          <a:xfrm>
            <a:off x="6324061" y="4171168"/>
            <a:ext cx="3614700" cy="1740300"/>
          </a:xfrm>
          <a:prstGeom prst="roundRect">
            <a:avLst>
              <a:gd fmla="val 206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g2d5424f4813_0_599"/>
          <p:cNvSpPr/>
          <p:nvPr/>
        </p:nvSpPr>
        <p:spPr>
          <a:xfrm>
            <a:off x="6563377" y="4410484"/>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Código Estación</a:t>
            </a:r>
            <a:endParaRPr b="0" i="0" sz="2200" u="none" cap="none" strike="noStrike"/>
          </a:p>
        </p:txBody>
      </p:sp>
      <p:sp>
        <p:nvSpPr>
          <p:cNvPr id="394" name="Google Shape;394;g2d5424f4813_0_599"/>
          <p:cNvSpPr/>
          <p:nvPr/>
        </p:nvSpPr>
        <p:spPr>
          <a:xfrm>
            <a:off x="6563377" y="4906022"/>
            <a:ext cx="31359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Presente en todas las filas, pero con un solo valor único.</a:t>
            </a:r>
            <a:endParaRPr b="0" i="0" sz="1850" u="none" cap="none" strike="noStrike"/>
          </a:p>
        </p:txBody>
      </p:sp>
      <p:sp>
        <p:nvSpPr>
          <p:cNvPr id="395" name="Google Shape;395;g2d5424f4813_0_599"/>
          <p:cNvSpPr/>
          <p:nvPr/>
        </p:nvSpPr>
        <p:spPr>
          <a:xfrm>
            <a:off x="10177995" y="4171168"/>
            <a:ext cx="3614700" cy="1740300"/>
          </a:xfrm>
          <a:prstGeom prst="roundRect">
            <a:avLst>
              <a:gd fmla="val 206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g2d5424f4813_0_599"/>
          <p:cNvSpPr/>
          <p:nvPr/>
        </p:nvSpPr>
        <p:spPr>
          <a:xfrm>
            <a:off x="10417311" y="4410484"/>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Nombre Estación</a:t>
            </a:r>
            <a:endParaRPr b="0" i="0" sz="2200" u="none" cap="none" strike="noStrike"/>
          </a:p>
        </p:txBody>
      </p:sp>
      <p:sp>
        <p:nvSpPr>
          <p:cNvPr id="397" name="Google Shape;397;g2d5424f4813_0_599"/>
          <p:cNvSpPr/>
          <p:nvPr/>
        </p:nvSpPr>
        <p:spPr>
          <a:xfrm>
            <a:off x="10417311" y="4906022"/>
            <a:ext cx="31359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100% de valores presentes, pero sin variación.</a:t>
            </a:r>
            <a:endParaRPr b="0" i="0" sz="1850" u="none" cap="none" strike="noStrike"/>
          </a:p>
        </p:txBody>
      </p:sp>
      <p:pic>
        <p:nvPicPr>
          <p:cNvPr id="398" name="Google Shape;398;g2d5424f4813_0_599"/>
          <p:cNvPicPr preferRelativeResize="0"/>
          <p:nvPr/>
        </p:nvPicPr>
        <p:blipFill>
          <a:blip r:embed="rId4">
            <a:alphaModFix/>
          </a:blip>
          <a:stretch>
            <a:fillRect/>
          </a:stretch>
        </p:blipFill>
        <p:spPr>
          <a:xfrm>
            <a:off x="12555974" y="0"/>
            <a:ext cx="2074424" cy="1088175"/>
          </a:xfrm>
          <a:prstGeom prst="rect">
            <a:avLst/>
          </a:prstGeom>
          <a:noFill/>
          <a:ln>
            <a:noFill/>
          </a:ln>
        </p:spPr>
      </p:pic>
      <p:sp>
        <p:nvSpPr>
          <p:cNvPr id="399" name="Google Shape;399;g2d5424f4813_0_599"/>
          <p:cNvSpPr/>
          <p:nvPr/>
        </p:nvSpPr>
        <p:spPr>
          <a:xfrm>
            <a:off x="8328937" y="6192443"/>
            <a:ext cx="3614700" cy="1740300"/>
          </a:xfrm>
          <a:prstGeom prst="roundRect">
            <a:avLst>
              <a:gd fmla="val 206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200">
                <a:solidFill>
                  <a:schemeClr val="lt1"/>
                </a:solidFill>
                <a:latin typeface="Lora"/>
                <a:ea typeface="Lora"/>
                <a:cs typeface="Lora"/>
                <a:sym typeface="Lora"/>
              </a:rPr>
              <a:t>Fecha </a:t>
            </a:r>
            <a:endParaRPr sz="2200">
              <a:solidFill>
                <a:schemeClr val="lt1"/>
              </a:solidFill>
              <a:latin typeface="Lora"/>
              <a:ea typeface="Lora"/>
              <a:cs typeface="Lora"/>
              <a:sym typeface="Lora"/>
            </a:endParaRPr>
          </a:p>
          <a:p>
            <a:pPr indent="0" lvl="0" marL="0" rtl="0" algn="l">
              <a:spcBef>
                <a:spcPts val="0"/>
              </a:spcBef>
              <a:spcAft>
                <a:spcPts val="0"/>
              </a:spcAft>
              <a:buNone/>
            </a:pPr>
            <a:r>
              <a:t/>
            </a:r>
            <a:endParaRPr sz="2200">
              <a:solidFill>
                <a:schemeClr val="lt1"/>
              </a:solidFill>
              <a:latin typeface="Lora"/>
              <a:ea typeface="Lora"/>
              <a:cs typeface="Lora"/>
              <a:sym typeface="Lora"/>
            </a:endParaRPr>
          </a:p>
          <a:p>
            <a:pPr indent="0" lvl="0" marL="0" rtl="0" algn="l">
              <a:spcBef>
                <a:spcPts val="0"/>
              </a:spcBef>
              <a:spcAft>
                <a:spcPts val="0"/>
              </a:spcAft>
              <a:buNone/>
            </a:pPr>
            <a:r>
              <a:rPr lang="en-US" sz="1800">
                <a:solidFill>
                  <a:schemeClr val="lt1"/>
                </a:solidFill>
              </a:rPr>
              <a:t>Tenemos 2183 registros en la base de datos</a:t>
            </a:r>
            <a:endParaRPr sz="18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pic>
        <p:nvPicPr>
          <p:cNvPr descr="preencoded.png" id="405" name="Google Shape;405;g2d5424f4813_0_648"/>
          <p:cNvPicPr preferRelativeResize="0"/>
          <p:nvPr/>
        </p:nvPicPr>
        <p:blipFill rotWithShape="1">
          <a:blip r:embed="rId3">
            <a:alphaModFix/>
          </a:blip>
          <a:srcRect b="0" l="0" r="0" t="0"/>
          <a:stretch/>
        </p:blipFill>
        <p:spPr>
          <a:xfrm>
            <a:off x="0" y="0"/>
            <a:ext cx="14630400" cy="2575679"/>
          </a:xfrm>
          <a:prstGeom prst="rect">
            <a:avLst/>
          </a:prstGeom>
          <a:noFill/>
          <a:ln>
            <a:noFill/>
          </a:ln>
        </p:spPr>
      </p:pic>
      <p:sp>
        <p:nvSpPr>
          <p:cNvPr id="406" name="Google Shape;406;g2d5424f4813_0_648"/>
          <p:cNvSpPr/>
          <p:nvPr/>
        </p:nvSpPr>
        <p:spPr>
          <a:xfrm>
            <a:off x="721144" y="3142300"/>
            <a:ext cx="8750400" cy="6060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3800"/>
              <a:buFont typeface="Lora"/>
              <a:buNone/>
            </a:pPr>
            <a:r>
              <a:rPr b="0" i="0" lang="en-US" sz="3800" u="none" cap="none" strike="noStrike">
                <a:solidFill>
                  <a:srgbClr val="F98AC7"/>
                </a:solidFill>
                <a:latin typeface="Lora"/>
                <a:ea typeface="Lora"/>
                <a:cs typeface="Lora"/>
                <a:sym typeface="Lora"/>
              </a:rPr>
              <a:t>Análisis de Variable: Nivel</a:t>
            </a:r>
            <a:endParaRPr b="0" i="0" sz="3800" u="none" cap="none" strike="noStrike"/>
          </a:p>
        </p:txBody>
      </p:sp>
      <p:sp>
        <p:nvSpPr>
          <p:cNvPr id="407" name="Google Shape;407;g2d5424f4813_0_648"/>
          <p:cNvSpPr/>
          <p:nvPr/>
        </p:nvSpPr>
        <p:spPr>
          <a:xfrm>
            <a:off x="7303770" y="4057412"/>
            <a:ext cx="22800" cy="3605700"/>
          </a:xfrm>
          <a:prstGeom prst="roundRect">
            <a:avLst>
              <a:gd fmla="val 135211"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g2d5424f4813_0_648"/>
          <p:cNvSpPr/>
          <p:nvPr/>
        </p:nvSpPr>
        <p:spPr>
          <a:xfrm>
            <a:off x="6385084" y="4509611"/>
            <a:ext cx="721200" cy="22800"/>
          </a:xfrm>
          <a:prstGeom prst="roundRect">
            <a:avLst>
              <a:gd fmla="val 135211"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2d5424f4813_0_648"/>
          <p:cNvSpPr/>
          <p:nvPr/>
        </p:nvSpPr>
        <p:spPr>
          <a:xfrm>
            <a:off x="7083385" y="4289227"/>
            <a:ext cx="463500" cy="4635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g2d5424f4813_0_648"/>
          <p:cNvSpPr/>
          <p:nvPr/>
        </p:nvSpPr>
        <p:spPr>
          <a:xfrm>
            <a:off x="7262217" y="4375547"/>
            <a:ext cx="105900" cy="291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1</a:t>
            </a:r>
            <a:endParaRPr b="0" i="0" sz="2250" u="none" cap="none" strike="noStrike"/>
          </a:p>
        </p:txBody>
      </p:sp>
      <p:sp>
        <p:nvSpPr>
          <p:cNvPr id="411" name="Google Shape;411;g2d5424f4813_0_648"/>
          <p:cNvSpPr/>
          <p:nvPr/>
        </p:nvSpPr>
        <p:spPr>
          <a:xfrm>
            <a:off x="3757732" y="4263390"/>
            <a:ext cx="2424300" cy="303000"/>
          </a:xfrm>
          <a:prstGeom prst="rect">
            <a:avLst/>
          </a:prstGeom>
          <a:noFill/>
          <a:ln>
            <a:noFill/>
          </a:ln>
        </p:spPr>
        <p:txBody>
          <a:bodyPr anchorCtr="0" anchor="t" bIns="0" lIns="0" spcFirstLastPara="1" rIns="0" wrap="square" tIns="0">
            <a:noAutofit/>
          </a:bodyPr>
          <a:lstStyle/>
          <a:p>
            <a:pPr indent="0" lvl="0" marL="0" marR="0" rtl="0" algn="r">
              <a:lnSpc>
                <a:spcPct val="123684"/>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Rango</a:t>
            </a:r>
            <a:endParaRPr b="0" i="0" sz="1900" u="none" cap="none" strike="noStrike"/>
          </a:p>
        </p:txBody>
      </p:sp>
      <p:sp>
        <p:nvSpPr>
          <p:cNvPr id="412" name="Google Shape;412;g2d5424f4813_0_648"/>
          <p:cNvSpPr/>
          <p:nvPr/>
        </p:nvSpPr>
        <p:spPr>
          <a:xfrm>
            <a:off x="721162" y="4689991"/>
            <a:ext cx="5460900" cy="329700"/>
          </a:xfrm>
          <a:prstGeom prst="rect">
            <a:avLst/>
          </a:prstGeom>
          <a:noFill/>
          <a:ln>
            <a:noFill/>
          </a:ln>
        </p:spPr>
        <p:txBody>
          <a:bodyPr anchorCtr="0" anchor="t" bIns="0" lIns="0" spcFirstLastPara="1" rIns="0" wrap="square" tIns="0">
            <a:noAutofit/>
          </a:bodyPr>
          <a:lstStyle/>
          <a:p>
            <a:pPr indent="0" lvl="0" marL="0" marR="0" rtl="0" algn="r">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Valores entre 110 y 206.3, sin datos faltantes.</a:t>
            </a:r>
            <a:endParaRPr b="0" i="0" sz="1600" u="none" cap="none" strike="noStrike"/>
          </a:p>
        </p:txBody>
      </p:sp>
      <p:sp>
        <p:nvSpPr>
          <p:cNvPr id="413" name="Google Shape;413;g2d5424f4813_0_648"/>
          <p:cNvSpPr/>
          <p:nvPr/>
        </p:nvSpPr>
        <p:spPr>
          <a:xfrm>
            <a:off x="7524155" y="5539740"/>
            <a:ext cx="721200" cy="22800"/>
          </a:xfrm>
          <a:prstGeom prst="roundRect">
            <a:avLst>
              <a:gd fmla="val 135211"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g2d5424f4813_0_648"/>
          <p:cNvSpPr/>
          <p:nvPr/>
        </p:nvSpPr>
        <p:spPr>
          <a:xfrm>
            <a:off x="7083385" y="5319355"/>
            <a:ext cx="463500" cy="4635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g2d5424f4813_0_648"/>
          <p:cNvSpPr/>
          <p:nvPr/>
        </p:nvSpPr>
        <p:spPr>
          <a:xfrm>
            <a:off x="7237095" y="5405676"/>
            <a:ext cx="156300" cy="291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2</a:t>
            </a:r>
            <a:endParaRPr b="0" i="0" sz="2250" u="none" cap="none" strike="noStrike"/>
          </a:p>
        </p:txBody>
      </p:sp>
      <p:sp>
        <p:nvSpPr>
          <p:cNvPr id="416" name="Google Shape;416;g2d5424f4813_0_648"/>
          <p:cNvSpPr/>
          <p:nvPr/>
        </p:nvSpPr>
        <p:spPr>
          <a:xfrm>
            <a:off x="8448437" y="5293519"/>
            <a:ext cx="2424300" cy="303000"/>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Distribución</a:t>
            </a:r>
            <a:endParaRPr b="0" i="0" sz="1900" u="none" cap="none" strike="noStrike"/>
          </a:p>
        </p:txBody>
      </p:sp>
      <p:sp>
        <p:nvSpPr>
          <p:cNvPr id="417" name="Google Shape;417;g2d5424f4813_0_648"/>
          <p:cNvSpPr/>
          <p:nvPr/>
        </p:nvSpPr>
        <p:spPr>
          <a:xfrm>
            <a:off x="8448437" y="5720120"/>
            <a:ext cx="5460900" cy="3297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Media de 132.6, con sesgo positivo (1.21) y leve curtosis (3.01).</a:t>
            </a:r>
            <a:endParaRPr b="0" i="0" sz="1600" u="none" cap="none" strike="noStrike"/>
          </a:p>
        </p:txBody>
      </p:sp>
      <p:sp>
        <p:nvSpPr>
          <p:cNvPr id="418" name="Google Shape;418;g2d5424f4813_0_648"/>
          <p:cNvSpPr/>
          <p:nvPr/>
        </p:nvSpPr>
        <p:spPr>
          <a:xfrm>
            <a:off x="6385084" y="6466880"/>
            <a:ext cx="721200" cy="22800"/>
          </a:xfrm>
          <a:prstGeom prst="roundRect">
            <a:avLst>
              <a:gd fmla="val 135211"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g2d5424f4813_0_648"/>
          <p:cNvSpPr/>
          <p:nvPr/>
        </p:nvSpPr>
        <p:spPr>
          <a:xfrm>
            <a:off x="7083385" y="6246495"/>
            <a:ext cx="463500" cy="4635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g2d5424f4813_0_648"/>
          <p:cNvSpPr/>
          <p:nvPr/>
        </p:nvSpPr>
        <p:spPr>
          <a:xfrm>
            <a:off x="7234118" y="6332815"/>
            <a:ext cx="162000" cy="291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3</a:t>
            </a:r>
            <a:endParaRPr b="0" i="0" sz="2250" u="none" cap="none" strike="noStrike"/>
          </a:p>
        </p:txBody>
      </p:sp>
      <p:sp>
        <p:nvSpPr>
          <p:cNvPr id="421" name="Google Shape;421;g2d5424f4813_0_648"/>
          <p:cNvSpPr/>
          <p:nvPr/>
        </p:nvSpPr>
        <p:spPr>
          <a:xfrm>
            <a:off x="3757732" y="6220658"/>
            <a:ext cx="2424300" cy="303000"/>
          </a:xfrm>
          <a:prstGeom prst="rect">
            <a:avLst/>
          </a:prstGeom>
          <a:noFill/>
          <a:ln>
            <a:noFill/>
          </a:ln>
        </p:spPr>
        <p:txBody>
          <a:bodyPr anchorCtr="0" anchor="t" bIns="0" lIns="0" spcFirstLastPara="1" rIns="0" wrap="square" tIns="0">
            <a:noAutofit/>
          </a:bodyPr>
          <a:lstStyle/>
          <a:p>
            <a:pPr indent="0" lvl="0" marL="0" marR="0" rtl="0" algn="r">
              <a:lnSpc>
                <a:spcPct val="123684"/>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Interpretación</a:t>
            </a:r>
            <a:endParaRPr b="0" i="0" sz="1900" u="none" cap="none" strike="noStrike"/>
          </a:p>
        </p:txBody>
      </p:sp>
      <p:sp>
        <p:nvSpPr>
          <p:cNvPr id="422" name="Google Shape;422;g2d5424f4813_0_648"/>
          <p:cNvSpPr/>
          <p:nvPr/>
        </p:nvSpPr>
        <p:spPr>
          <a:xfrm>
            <a:off x="721162" y="6647259"/>
            <a:ext cx="5460900" cy="659400"/>
          </a:xfrm>
          <a:prstGeom prst="rect">
            <a:avLst/>
          </a:prstGeom>
          <a:noFill/>
          <a:ln>
            <a:noFill/>
          </a:ln>
        </p:spPr>
        <p:txBody>
          <a:bodyPr anchorCtr="0" anchor="t" bIns="0" lIns="0" spcFirstLastPara="1" rIns="0" wrap="square" tIns="0">
            <a:noAutofit/>
          </a:bodyPr>
          <a:lstStyle/>
          <a:p>
            <a:pPr indent="0" lvl="0" marL="0" marR="0" rtl="0" algn="r">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Mayoría de datos en valores bajos, con algunos valores altos influyentes.</a:t>
            </a:r>
            <a:endParaRPr b="0" i="0" sz="1600" u="none" cap="none" strike="noStrike"/>
          </a:p>
        </p:txBody>
      </p:sp>
      <p:pic>
        <p:nvPicPr>
          <p:cNvPr id="423" name="Google Shape;423;g2d5424f4813_0_648"/>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descr="preencoded.png" id="429" name="Google Shape;429;g2d5424f4813_0_70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430" name="Google Shape;430;g2d5424f4813_0_704"/>
          <p:cNvSpPr/>
          <p:nvPr/>
        </p:nvSpPr>
        <p:spPr>
          <a:xfrm>
            <a:off x="6199346" y="860465"/>
            <a:ext cx="7496400" cy="599100"/>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F98AC7"/>
              </a:buClr>
              <a:buSzPts val="3750"/>
              <a:buFont typeface="Lora"/>
              <a:buNone/>
            </a:pPr>
            <a:r>
              <a:rPr b="0" i="0" lang="en-US" sz="3750" u="none" cap="none" strike="noStrike">
                <a:solidFill>
                  <a:srgbClr val="F98AC7"/>
                </a:solidFill>
                <a:latin typeface="Lora"/>
                <a:ea typeface="Lora"/>
                <a:cs typeface="Lora"/>
                <a:sym typeface="Lora"/>
              </a:rPr>
              <a:t>Análisis de Variable: Precipitación</a:t>
            </a:r>
            <a:endParaRPr b="0" i="0" sz="3750" u="none" cap="none" strike="noStrike"/>
          </a:p>
        </p:txBody>
      </p:sp>
      <p:pic>
        <p:nvPicPr>
          <p:cNvPr descr="preencoded.png" id="431" name="Google Shape;431;g2d5424f4813_0_704"/>
          <p:cNvPicPr preferRelativeResize="0"/>
          <p:nvPr/>
        </p:nvPicPr>
        <p:blipFill rotWithShape="1">
          <a:blip r:embed="rId4">
            <a:alphaModFix/>
          </a:blip>
          <a:srcRect b="0" l="0" r="0" t="0"/>
          <a:stretch/>
        </p:blipFill>
        <p:spPr>
          <a:xfrm>
            <a:off x="6199346" y="1765102"/>
            <a:ext cx="509230" cy="509230"/>
          </a:xfrm>
          <a:prstGeom prst="rect">
            <a:avLst/>
          </a:prstGeom>
          <a:noFill/>
          <a:ln>
            <a:noFill/>
          </a:ln>
        </p:spPr>
      </p:pic>
      <p:sp>
        <p:nvSpPr>
          <p:cNvPr id="432" name="Google Shape;432;g2d5424f4813_0_704"/>
          <p:cNvSpPr/>
          <p:nvPr/>
        </p:nvSpPr>
        <p:spPr>
          <a:xfrm>
            <a:off x="6199346" y="2478048"/>
            <a:ext cx="23967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Datos Ausentes</a:t>
            </a:r>
            <a:endParaRPr b="0" i="0" sz="1850" u="none" cap="none" strike="noStrike"/>
          </a:p>
        </p:txBody>
      </p:sp>
      <p:sp>
        <p:nvSpPr>
          <p:cNvPr id="433" name="Google Shape;433;g2d5424f4813_0_704"/>
          <p:cNvSpPr/>
          <p:nvPr/>
        </p:nvSpPr>
        <p:spPr>
          <a:xfrm>
            <a:off x="6199346" y="2899767"/>
            <a:ext cx="7718100" cy="3258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48% de valores faltantes, 21% son ceros (días sin lluvia).</a:t>
            </a:r>
            <a:endParaRPr b="0" i="0" sz="1600" u="none" cap="none" strike="noStrike"/>
          </a:p>
        </p:txBody>
      </p:sp>
      <p:pic>
        <p:nvPicPr>
          <p:cNvPr descr="preencoded.png" id="434" name="Google Shape;434;g2d5424f4813_0_704"/>
          <p:cNvPicPr preferRelativeResize="0"/>
          <p:nvPr/>
        </p:nvPicPr>
        <p:blipFill rotWithShape="1">
          <a:blip r:embed="rId5">
            <a:alphaModFix/>
          </a:blip>
          <a:srcRect b="0" l="0" r="0" t="0"/>
          <a:stretch/>
        </p:blipFill>
        <p:spPr>
          <a:xfrm>
            <a:off x="6199346" y="3836789"/>
            <a:ext cx="509230" cy="509230"/>
          </a:xfrm>
          <a:prstGeom prst="rect">
            <a:avLst/>
          </a:prstGeom>
          <a:noFill/>
          <a:ln>
            <a:noFill/>
          </a:ln>
        </p:spPr>
      </p:pic>
      <p:sp>
        <p:nvSpPr>
          <p:cNvPr id="435" name="Google Shape;435;g2d5424f4813_0_704"/>
          <p:cNvSpPr/>
          <p:nvPr/>
        </p:nvSpPr>
        <p:spPr>
          <a:xfrm>
            <a:off x="6199346" y="4549735"/>
            <a:ext cx="23967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Estadísticas</a:t>
            </a:r>
            <a:endParaRPr b="0" i="0" sz="1850" u="none" cap="none" strike="noStrike"/>
          </a:p>
        </p:txBody>
      </p:sp>
      <p:sp>
        <p:nvSpPr>
          <p:cNvPr id="436" name="Google Shape;436;g2d5424f4813_0_704"/>
          <p:cNvSpPr/>
          <p:nvPr/>
        </p:nvSpPr>
        <p:spPr>
          <a:xfrm>
            <a:off x="6199346" y="4971455"/>
            <a:ext cx="7718100" cy="3258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Media baja (4.4), mediana (0.3), máximo de 91.8.</a:t>
            </a:r>
            <a:endParaRPr b="0" i="0" sz="1600" u="none" cap="none" strike="noStrike"/>
          </a:p>
        </p:txBody>
      </p:sp>
      <p:pic>
        <p:nvPicPr>
          <p:cNvPr descr="preencoded.png" id="437" name="Google Shape;437;g2d5424f4813_0_704"/>
          <p:cNvPicPr preferRelativeResize="0"/>
          <p:nvPr/>
        </p:nvPicPr>
        <p:blipFill rotWithShape="1">
          <a:blip r:embed="rId6">
            <a:alphaModFix/>
          </a:blip>
          <a:srcRect b="0" l="0" r="0" t="0"/>
          <a:stretch/>
        </p:blipFill>
        <p:spPr>
          <a:xfrm>
            <a:off x="6199346" y="5908477"/>
            <a:ext cx="509230" cy="509230"/>
          </a:xfrm>
          <a:prstGeom prst="rect">
            <a:avLst/>
          </a:prstGeom>
          <a:noFill/>
          <a:ln>
            <a:noFill/>
          </a:ln>
        </p:spPr>
      </p:pic>
      <p:sp>
        <p:nvSpPr>
          <p:cNvPr id="438" name="Google Shape;438;g2d5424f4813_0_704"/>
          <p:cNvSpPr/>
          <p:nvPr/>
        </p:nvSpPr>
        <p:spPr>
          <a:xfrm>
            <a:off x="6199346" y="6621423"/>
            <a:ext cx="23967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Distribución</a:t>
            </a:r>
            <a:endParaRPr b="0" i="0" sz="1850" u="none" cap="none" strike="noStrike"/>
          </a:p>
        </p:txBody>
      </p:sp>
      <p:sp>
        <p:nvSpPr>
          <p:cNvPr id="439" name="Google Shape;439;g2d5424f4813_0_704"/>
          <p:cNvSpPr/>
          <p:nvPr/>
        </p:nvSpPr>
        <p:spPr>
          <a:xfrm>
            <a:off x="6199346" y="7043142"/>
            <a:ext cx="7718100" cy="3258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Alta curtosis (22.7) y sesgo (4.07), indicando eventos extremos.</a:t>
            </a:r>
            <a:endParaRPr b="0" i="0" sz="1600" u="none" cap="none" strike="noStrike"/>
          </a:p>
        </p:txBody>
      </p:sp>
      <p:pic>
        <p:nvPicPr>
          <p:cNvPr id="440" name="Google Shape;440;g2d5424f4813_0_704"/>
          <p:cNvPicPr preferRelativeResize="0"/>
          <p:nvPr/>
        </p:nvPicPr>
        <p:blipFill>
          <a:blip r:embed="rId7">
            <a:alphaModFix/>
          </a:blip>
          <a:stretch>
            <a:fillRect/>
          </a:stretch>
        </p:blipFill>
        <p:spPr>
          <a:xfrm>
            <a:off x="-1" y="0"/>
            <a:ext cx="2074424" cy="1088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pic>
        <p:nvPicPr>
          <p:cNvPr descr="preencoded.png" id="446" name="Google Shape;446;g2d5424f4813_0_75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447" name="Google Shape;447;g2d5424f4813_0_753"/>
          <p:cNvSpPr/>
          <p:nvPr/>
        </p:nvSpPr>
        <p:spPr>
          <a:xfrm>
            <a:off x="837724" y="2003941"/>
            <a:ext cx="7468500" cy="1407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Análisis de Variables: Temperatura y Humedad</a:t>
            </a:r>
            <a:endParaRPr b="0" i="0" sz="4400" u="none" cap="none" strike="noStrike"/>
          </a:p>
        </p:txBody>
      </p:sp>
      <p:sp>
        <p:nvSpPr>
          <p:cNvPr id="448" name="Google Shape;448;g2d5424f4813_0_753"/>
          <p:cNvSpPr/>
          <p:nvPr/>
        </p:nvSpPr>
        <p:spPr>
          <a:xfrm>
            <a:off x="837724" y="3770948"/>
            <a:ext cx="7468500" cy="2454600"/>
          </a:xfrm>
          <a:prstGeom prst="roundRect">
            <a:avLst>
              <a:gd fmla="val 1463" name="adj"/>
            </a:avLst>
          </a:prstGeom>
          <a:noFill/>
          <a:ln cap="flat" cmpd="sng" w="9525">
            <a:solidFill>
              <a:srgbClr val="FFFFFF">
                <a:alpha val="2392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g2d5424f4813_0_753"/>
          <p:cNvSpPr/>
          <p:nvPr/>
        </p:nvSpPr>
        <p:spPr>
          <a:xfrm>
            <a:off x="845344" y="3778568"/>
            <a:ext cx="7453200" cy="1068600"/>
          </a:xfrm>
          <a:prstGeom prst="rect">
            <a:avLst/>
          </a:prstGeom>
          <a:solidFill>
            <a:srgbClr val="FFFFFF">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g2d5424f4813_0_753"/>
          <p:cNvSpPr/>
          <p:nvPr/>
        </p:nvSpPr>
        <p:spPr>
          <a:xfrm>
            <a:off x="1084659" y="3929777"/>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Variable</a:t>
            </a:r>
            <a:endParaRPr b="0" i="0" sz="1850" u="none" cap="none" strike="noStrike"/>
          </a:p>
        </p:txBody>
      </p:sp>
      <p:sp>
        <p:nvSpPr>
          <p:cNvPr id="451" name="Google Shape;451;g2d5424f4813_0_753"/>
          <p:cNvSpPr/>
          <p:nvPr/>
        </p:nvSpPr>
        <p:spPr>
          <a:xfrm>
            <a:off x="2951798" y="3929777"/>
            <a:ext cx="13770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Valores Ausentes</a:t>
            </a:r>
            <a:endParaRPr b="0" i="0" sz="1850" u="none" cap="none" strike="noStrike"/>
          </a:p>
        </p:txBody>
      </p:sp>
      <p:sp>
        <p:nvSpPr>
          <p:cNvPr id="452" name="Google Shape;452;g2d5424f4813_0_753"/>
          <p:cNvSpPr/>
          <p:nvPr/>
        </p:nvSpPr>
        <p:spPr>
          <a:xfrm>
            <a:off x="4815126" y="3929777"/>
            <a:ext cx="1377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Rango</a:t>
            </a:r>
            <a:endParaRPr b="0" i="0" sz="1850" u="none" cap="none" strike="noStrike"/>
          </a:p>
        </p:txBody>
      </p:sp>
      <p:sp>
        <p:nvSpPr>
          <p:cNvPr id="453" name="Google Shape;453;g2d5424f4813_0_753"/>
          <p:cNvSpPr/>
          <p:nvPr/>
        </p:nvSpPr>
        <p:spPr>
          <a:xfrm>
            <a:off x="6678454" y="3929777"/>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Distribución</a:t>
            </a:r>
            <a:endParaRPr b="0" i="0" sz="1850" u="none" cap="none" strike="noStrike"/>
          </a:p>
        </p:txBody>
      </p:sp>
      <p:sp>
        <p:nvSpPr>
          <p:cNvPr id="454" name="Google Shape;454;g2d5424f4813_0_753"/>
          <p:cNvSpPr/>
          <p:nvPr/>
        </p:nvSpPr>
        <p:spPr>
          <a:xfrm>
            <a:off x="845344" y="4847034"/>
            <a:ext cx="7453200" cy="685500"/>
          </a:xfrm>
          <a:prstGeom prst="rect">
            <a:avLst/>
          </a:prstGeom>
          <a:solidFill>
            <a:srgbClr val="000000">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g2d5424f4813_0_753"/>
          <p:cNvSpPr/>
          <p:nvPr/>
        </p:nvSpPr>
        <p:spPr>
          <a:xfrm>
            <a:off x="1084659" y="4998244"/>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Temperatura</a:t>
            </a:r>
            <a:endParaRPr b="0" i="0" sz="1850" u="none" cap="none" strike="noStrike"/>
          </a:p>
        </p:txBody>
      </p:sp>
      <p:sp>
        <p:nvSpPr>
          <p:cNvPr id="456" name="Google Shape;456;g2d5424f4813_0_753"/>
          <p:cNvSpPr/>
          <p:nvPr/>
        </p:nvSpPr>
        <p:spPr>
          <a:xfrm>
            <a:off x="2951798" y="4998244"/>
            <a:ext cx="1377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18%</a:t>
            </a:r>
            <a:endParaRPr b="0" i="0" sz="1850" u="none" cap="none" strike="noStrike"/>
          </a:p>
        </p:txBody>
      </p:sp>
      <p:sp>
        <p:nvSpPr>
          <p:cNvPr id="457" name="Google Shape;457;g2d5424f4813_0_753"/>
          <p:cNvSpPr/>
          <p:nvPr/>
        </p:nvSpPr>
        <p:spPr>
          <a:xfrm>
            <a:off x="4815126" y="4998244"/>
            <a:ext cx="1377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16 - 26.6°C</a:t>
            </a:r>
            <a:endParaRPr b="0" i="0" sz="1850" u="none" cap="none" strike="noStrike"/>
          </a:p>
        </p:txBody>
      </p:sp>
      <p:sp>
        <p:nvSpPr>
          <p:cNvPr id="458" name="Google Shape;458;g2d5424f4813_0_753"/>
          <p:cNvSpPr/>
          <p:nvPr/>
        </p:nvSpPr>
        <p:spPr>
          <a:xfrm>
            <a:off x="6678454" y="4998244"/>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Simétrica</a:t>
            </a:r>
            <a:endParaRPr b="0" i="0" sz="1850" u="none" cap="none" strike="noStrike"/>
          </a:p>
        </p:txBody>
      </p:sp>
      <p:sp>
        <p:nvSpPr>
          <p:cNvPr id="459" name="Google Shape;459;g2d5424f4813_0_753"/>
          <p:cNvSpPr/>
          <p:nvPr/>
        </p:nvSpPr>
        <p:spPr>
          <a:xfrm>
            <a:off x="845344" y="5532477"/>
            <a:ext cx="7453200" cy="685500"/>
          </a:xfrm>
          <a:prstGeom prst="rect">
            <a:avLst/>
          </a:prstGeom>
          <a:solidFill>
            <a:srgbClr val="FFFFFF">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g2d5424f4813_0_753"/>
          <p:cNvSpPr/>
          <p:nvPr/>
        </p:nvSpPr>
        <p:spPr>
          <a:xfrm>
            <a:off x="1084659" y="5683687"/>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Humedad</a:t>
            </a:r>
            <a:endParaRPr b="0" i="0" sz="1850" u="none" cap="none" strike="noStrike"/>
          </a:p>
        </p:txBody>
      </p:sp>
      <p:sp>
        <p:nvSpPr>
          <p:cNvPr id="461" name="Google Shape;461;g2d5424f4813_0_753"/>
          <p:cNvSpPr/>
          <p:nvPr/>
        </p:nvSpPr>
        <p:spPr>
          <a:xfrm>
            <a:off x="2951798" y="5683687"/>
            <a:ext cx="1377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20%</a:t>
            </a:r>
            <a:endParaRPr b="0" i="0" sz="1850" u="none" cap="none" strike="noStrike"/>
          </a:p>
        </p:txBody>
      </p:sp>
      <p:sp>
        <p:nvSpPr>
          <p:cNvPr id="462" name="Google Shape;462;g2d5424f4813_0_753"/>
          <p:cNvSpPr/>
          <p:nvPr/>
        </p:nvSpPr>
        <p:spPr>
          <a:xfrm>
            <a:off x="4815126" y="5683687"/>
            <a:ext cx="1377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50 - 100%</a:t>
            </a:r>
            <a:endParaRPr b="0" i="0" sz="1850" u="none" cap="none" strike="noStrike"/>
          </a:p>
        </p:txBody>
      </p:sp>
      <p:sp>
        <p:nvSpPr>
          <p:cNvPr id="463" name="Google Shape;463;g2d5424f4813_0_753"/>
          <p:cNvSpPr/>
          <p:nvPr/>
        </p:nvSpPr>
        <p:spPr>
          <a:xfrm>
            <a:off x="6678454" y="5683687"/>
            <a:ext cx="13809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Simétrica</a:t>
            </a:r>
            <a:endParaRPr b="0" i="0" sz="1850" u="none" cap="none" strike="noStrike"/>
          </a:p>
        </p:txBody>
      </p:sp>
      <p:pic>
        <p:nvPicPr>
          <p:cNvPr id="464" name="Google Shape;464;g2d5424f4813_0_753"/>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pic>
        <p:nvPicPr>
          <p:cNvPr descr="preencoded.png" id="470" name="Google Shape;470;g2d5424f4813_0_809"/>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471" name="Google Shape;471;g2d5424f4813_0_809"/>
          <p:cNvSpPr/>
          <p:nvPr/>
        </p:nvSpPr>
        <p:spPr>
          <a:xfrm>
            <a:off x="780693" y="614720"/>
            <a:ext cx="7582500" cy="1312200"/>
          </a:xfrm>
          <a:prstGeom prst="rect">
            <a:avLst/>
          </a:prstGeom>
          <a:noFill/>
          <a:ln>
            <a:noFill/>
          </a:ln>
        </p:spPr>
        <p:txBody>
          <a:bodyPr anchorCtr="0" anchor="t" bIns="0" lIns="0" spcFirstLastPara="1" rIns="0" wrap="square" tIns="0">
            <a:noAutofit/>
          </a:bodyPr>
          <a:lstStyle/>
          <a:p>
            <a:pPr indent="0" lvl="0" marL="0" marR="0" rtl="0" algn="l">
              <a:lnSpc>
                <a:spcPct val="125609"/>
              </a:lnSpc>
              <a:spcBef>
                <a:spcPts val="0"/>
              </a:spcBef>
              <a:spcAft>
                <a:spcPts val="0"/>
              </a:spcAft>
              <a:buClr>
                <a:srgbClr val="F98AC7"/>
              </a:buClr>
              <a:buSzPts val="4100"/>
              <a:buFont typeface="Lora"/>
              <a:buNone/>
            </a:pPr>
            <a:r>
              <a:rPr b="0" i="0" lang="en-US" sz="4100" u="none" cap="none" strike="noStrike">
                <a:solidFill>
                  <a:srgbClr val="F98AC7"/>
                </a:solidFill>
                <a:latin typeface="Lora"/>
                <a:ea typeface="Lora"/>
                <a:cs typeface="Lora"/>
                <a:sym typeface="Lora"/>
              </a:rPr>
              <a:t>Observaciones Finales y Recomendaciones</a:t>
            </a:r>
            <a:endParaRPr b="0" i="0" sz="4100" u="none" cap="none" strike="noStrike"/>
          </a:p>
        </p:txBody>
      </p:sp>
      <p:pic>
        <p:nvPicPr>
          <p:cNvPr descr="preencoded.png" id="472" name="Google Shape;472;g2d5424f4813_0_809"/>
          <p:cNvPicPr preferRelativeResize="0"/>
          <p:nvPr/>
        </p:nvPicPr>
        <p:blipFill rotWithShape="1">
          <a:blip r:embed="rId4">
            <a:alphaModFix/>
          </a:blip>
          <a:srcRect b="0" l="0" r="0" t="0"/>
          <a:stretch/>
        </p:blipFill>
        <p:spPr>
          <a:xfrm>
            <a:off x="780693" y="2261354"/>
            <a:ext cx="1115258" cy="1784509"/>
          </a:xfrm>
          <a:prstGeom prst="rect">
            <a:avLst/>
          </a:prstGeom>
          <a:noFill/>
          <a:ln>
            <a:noFill/>
          </a:ln>
        </p:spPr>
      </p:pic>
      <p:sp>
        <p:nvSpPr>
          <p:cNvPr id="473" name="Google Shape;473;g2d5424f4813_0_809"/>
          <p:cNvSpPr/>
          <p:nvPr/>
        </p:nvSpPr>
        <p:spPr>
          <a:xfrm>
            <a:off x="2230517" y="2484358"/>
            <a:ext cx="26244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Valores Faltantes</a:t>
            </a:r>
            <a:endParaRPr b="0" i="0" sz="2050" u="none" cap="none" strike="noStrike"/>
          </a:p>
        </p:txBody>
      </p:sp>
      <p:sp>
        <p:nvSpPr>
          <p:cNvPr id="474" name="Google Shape;474;g2d5424f4813_0_809"/>
          <p:cNvSpPr/>
          <p:nvPr/>
        </p:nvSpPr>
        <p:spPr>
          <a:xfrm>
            <a:off x="2230517" y="2946202"/>
            <a:ext cx="6132900" cy="7140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Significativos en Precipitación y Velocidad. Pueden afectar la calidad del análisis.</a:t>
            </a:r>
            <a:endParaRPr b="0" i="0" sz="1750" u="none" cap="none" strike="noStrike"/>
          </a:p>
        </p:txBody>
      </p:sp>
      <p:pic>
        <p:nvPicPr>
          <p:cNvPr descr="preencoded.png" id="475" name="Google Shape;475;g2d5424f4813_0_809"/>
          <p:cNvPicPr preferRelativeResize="0"/>
          <p:nvPr/>
        </p:nvPicPr>
        <p:blipFill rotWithShape="1">
          <a:blip r:embed="rId5">
            <a:alphaModFix/>
          </a:blip>
          <a:srcRect b="0" l="0" r="0" t="0"/>
          <a:stretch/>
        </p:blipFill>
        <p:spPr>
          <a:xfrm>
            <a:off x="780693" y="4045863"/>
            <a:ext cx="1115258" cy="1784509"/>
          </a:xfrm>
          <a:prstGeom prst="rect">
            <a:avLst/>
          </a:prstGeom>
          <a:noFill/>
          <a:ln>
            <a:noFill/>
          </a:ln>
        </p:spPr>
      </p:pic>
      <p:sp>
        <p:nvSpPr>
          <p:cNvPr id="476" name="Google Shape;476;g2d5424f4813_0_809"/>
          <p:cNvSpPr/>
          <p:nvPr/>
        </p:nvSpPr>
        <p:spPr>
          <a:xfrm>
            <a:off x="2230517" y="4268867"/>
            <a:ext cx="29535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Distribuciones Sesgadas</a:t>
            </a:r>
            <a:endParaRPr b="0" i="0" sz="2050" u="none" cap="none" strike="noStrike"/>
          </a:p>
        </p:txBody>
      </p:sp>
      <p:sp>
        <p:nvSpPr>
          <p:cNvPr id="477" name="Google Shape;477;g2d5424f4813_0_809"/>
          <p:cNvSpPr/>
          <p:nvPr/>
        </p:nvSpPr>
        <p:spPr>
          <a:xfrm>
            <a:off x="2230517" y="4730710"/>
            <a:ext cx="6132900" cy="7140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Nivel y Precipitación muestran comportamientos extremos o eventos infrecuentes.</a:t>
            </a:r>
            <a:endParaRPr b="0" i="0" sz="1750" u="none" cap="none" strike="noStrike"/>
          </a:p>
        </p:txBody>
      </p:sp>
      <p:pic>
        <p:nvPicPr>
          <p:cNvPr descr="preencoded.png" id="478" name="Google Shape;478;g2d5424f4813_0_809"/>
          <p:cNvPicPr preferRelativeResize="0"/>
          <p:nvPr/>
        </p:nvPicPr>
        <p:blipFill rotWithShape="1">
          <a:blip r:embed="rId6">
            <a:alphaModFix/>
          </a:blip>
          <a:srcRect b="0" l="0" r="0" t="0"/>
          <a:stretch/>
        </p:blipFill>
        <p:spPr>
          <a:xfrm>
            <a:off x="780693" y="5830372"/>
            <a:ext cx="1115258" cy="1784509"/>
          </a:xfrm>
          <a:prstGeom prst="rect">
            <a:avLst/>
          </a:prstGeom>
          <a:noFill/>
          <a:ln>
            <a:noFill/>
          </a:ln>
        </p:spPr>
      </p:pic>
      <p:sp>
        <p:nvSpPr>
          <p:cNvPr id="479" name="Google Shape;479;g2d5424f4813_0_809"/>
          <p:cNvSpPr/>
          <p:nvPr/>
        </p:nvSpPr>
        <p:spPr>
          <a:xfrm>
            <a:off x="2230517" y="6053376"/>
            <a:ext cx="26244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Variables a Eliminar</a:t>
            </a:r>
            <a:endParaRPr b="0" i="0" sz="2050" u="none" cap="none" strike="noStrike"/>
          </a:p>
        </p:txBody>
      </p:sp>
      <p:sp>
        <p:nvSpPr>
          <p:cNvPr id="480" name="Google Shape;480;g2d5424f4813_0_809"/>
          <p:cNvSpPr/>
          <p:nvPr/>
        </p:nvSpPr>
        <p:spPr>
          <a:xfrm>
            <a:off x="2230517" y="6515219"/>
            <a:ext cx="6132900" cy="7140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Código Estación y Nombre Estación no aportan variabilidad relevante.</a:t>
            </a:r>
            <a:endParaRPr b="0" i="0" sz="1750" u="none" cap="none" strike="noStrike"/>
          </a:p>
        </p:txBody>
      </p:sp>
      <p:pic>
        <p:nvPicPr>
          <p:cNvPr id="481" name="Google Shape;481;g2d5424f4813_0_809"/>
          <p:cNvPicPr preferRelativeResize="0"/>
          <p:nvPr/>
        </p:nvPicPr>
        <p:blipFill>
          <a:blip r:embed="rId7">
            <a:alphaModFix/>
          </a:blip>
          <a:stretch>
            <a:fillRect/>
          </a:stretch>
        </p:blipFill>
        <p:spPr>
          <a:xfrm>
            <a:off x="12555974" y="0"/>
            <a:ext cx="2074424" cy="1088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pic>
        <p:nvPicPr>
          <p:cNvPr descr="preencoded.png" id="487" name="Google Shape;487;g2d5424f4813_0_85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488" name="Google Shape;488;g2d5424f4813_0_858"/>
          <p:cNvSpPr/>
          <p:nvPr/>
        </p:nvSpPr>
        <p:spPr>
          <a:xfrm>
            <a:off x="6324124" y="813127"/>
            <a:ext cx="7468500" cy="3886200"/>
          </a:xfrm>
          <a:prstGeom prst="rect">
            <a:avLst/>
          </a:prstGeom>
          <a:noFill/>
          <a:ln>
            <a:noFill/>
          </a:ln>
        </p:spPr>
        <p:txBody>
          <a:bodyPr anchorCtr="0" anchor="t" bIns="0" lIns="0" spcFirstLastPara="1" rIns="0" wrap="square" tIns="0">
            <a:noAutofit/>
          </a:bodyPr>
          <a:lstStyle/>
          <a:p>
            <a:pPr indent="0" lvl="0" marL="0" marR="0" rtl="0" algn="l">
              <a:lnSpc>
                <a:spcPct val="125409"/>
              </a:lnSpc>
              <a:spcBef>
                <a:spcPts val="0"/>
              </a:spcBef>
              <a:spcAft>
                <a:spcPts val="0"/>
              </a:spcAft>
              <a:buClr>
                <a:srgbClr val="F98AC7"/>
              </a:buClr>
              <a:buSzPts val="6100"/>
              <a:buFont typeface="Lora"/>
              <a:buNone/>
            </a:pPr>
            <a:r>
              <a:rPr b="0" i="0" lang="en-US" sz="6100" u="none" cap="none" strike="noStrike">
                <a:solidFill>
                  <a:srgbClr val="F98AC7"/>
                </a:solidFill>
                <a:latin typeface="Lora"/>
                <a:ea typeface="Lora"/>
                <a:cs typeface="Lora"/>
                <a:sym typeface="Lora"/>
              </a:rPr>
              <a:t>Análisis de Correlación para Recursos Hídricos en Manizales</a:t>
            </a:r>
            <a:endParaRPr b="0" i="0" sz="6100" u="none" cap="none" strike="noStrike"/>
          </a:p>
        </p:txBody>
      </p:sp>
      <p:sp>
        <p:nvSpPr>
          <p:cNvPr id="489" name="Google Shape;489;g2d5424f4813_0_858"/>
          <p:cNvSpPr/>
          <p:nvPr/>
        </p:nvSpPr>
        <p:spPr>
          <a:xfrm>
            <a:off x="6324124" y="5662851"/>
            <a:ext cx="74685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Se evaluaron cuatro matrices de correlación para predecir recursos hídricos en Manizales. El objetivo era identificar relaciones entre variables climáticas y patrones temporales.</a:t>
            </a:r>
            <a:endParaRPr b="0" i="0" sz="1850" u="none" cap="none" strike="noStrike"/>
          </a:p>
        </p:txBody>
      </p:sp>
      <p:pic>
        <p:nvPicPr>
          <p:cNvPr id="490" name="Google Shape;490;g2d5424f4813_0_858"/>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g2d5424f4813_0_895"/>
          <p:cNvSpPr/>
          <p:nvPr/>
        </p:nvSpPr>
        <p:spPr>
          <a:xfrm>
            <a:off x="7700325" y="1735150"/>
            <a:ext cx="72141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Matriz de Correlación #1</a:t>
            </a:r>
            <a:endParaRPr b="0" i="0" sz="4400" u="none" cap="none" strike="noStrike"/>
          </a:p>
        </p:txBody>
      </p:sp>
      <p:sp>
        <p:nvSpPr>
          <p:cNvPr id="497" name="Google Shape;497;g2d5424f4813_0_895"/>
          <p:cNvSpPr/>
          <p:nvPr/>
        </p:nvSpPr>
        <p:spPr>
          <a:xfrm>
            <a:off x="7161824" y="3079867"/>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g2d5424f4813_0_895"/>
          <p:cNvSpPr/>
          <p:nvPr/>
        </p:nvSpPr>
        <p:spPr>
          <a:xfrm>
            <a:off x="7369469" y="3180118"/>
            <a:ext cx="1230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1</a:t>
            </a:r>
            <a:endParaRPr b="0" i="0" sz="2650" u="none" cap="none" strike="noStrike"/>
          </a:p>
        </p:txBody>
      </p:sp>
      <p:sp>
        <p:nvSpPr>
          <p:cNvPr id="499" name="Google Shape;499;g2d5424f4813_0_895"/>
          <p:cNvSpPr/>
          <p:nvPr/>
        </p:nvSpPr>
        <p:spPr>
          <a:xfrm>
            <a:off x="7939659" y="3079867"/>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Enfoque Simple</a:t>
            </a:r>
            <a:endParaRPr b="0" i="0" sz="2200" u="none" cap="none" strike="noStrike"/>
          </a:p>
        </p:txBody>
      </p:sp>
      <p:sp>
        <p:nvSpPr>
          <p:cNvPr id="500" name="Google Shape;500;g2d5424f4813_0_895"/>
          <p:cNvSpPr/>
          <p:nvPr/>
        </p:nvSpPr>
        <p:spPr>
          <a:xfrm>
            <a:off x="7939659" y="3575406"/>
            <a:ext cx="28368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Se centra en variables climáticas sin componente temporal.</a:t>
            </a:r>
            <a:endParaRPr b="0" i="0" sz="1850" u="none" cap="none" strike="noStrike"/>
          </a:p>
        </p:txBody>
      </p:sp>
      <p:sp>
        <p:nvSpPr>
          <p:cNvPr id="501" name="Google Shape;501;g2d5424f4813_0_895"/>
          <p:cNvSpPr/>
          <p:nvPr/>
        </p:nvSpPr>
        <p:spPr>
          <a:xfrm>
            <a:off x="11015758" y="3079867"/>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g2d5424f4813_0_895"/>
          <p:cNvSpPr/>
          <p:nvPr/>
        </p:nvSpPr>
        <p:spPr>
          <a:xfrm>
            <a:off x="11194233" y="3180118"/>
            <a:ext cx="1815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2</a:t>
            </a:r>
            <a:endParaRPr b="0" i="0" sz="2650" u="none" cap="none" strike="noStrike"/>
          </a:p>
        </p:txBody>
      </p:sp>
      <p:sp>
        <p:nvSpPr>
          <p:cNvPr id="503" name="Google Shape;503;g2d5424f4813_0_895"/>
          <p:cNvSpPr/>
          <p:nvPr/>
        </p:nvSpPr>
        <p:spPr>
          <a:xfrm>
            <a:off x="11793593" y="3079867"/>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Relaciones Clave</a:t>
            </a:r>
            <a:endParaRPr b="0" i="0" sz="2200" u="none" cap="none" strike="noStrike"/>
          </a:p>
        </p:txBody>
      </p:sp>
      <p:sp>
        <p:nvSpPr>
          <p:cNvPr id="504" name="Google Shape;504;g2d5424f4813_0_895"/>
          <p:cNvSpPr/>
          <p:nvPr/>
        </p:nvSpPr>
        <p:spPr>
          <a:xfrm>
            <a:off x="11793593" y="3575406"/>
            <a:ext cx="28368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Muestra correlación negativa entre temperatura y humedad (-0.51).</a:t>
            </a:r>
            <a:endParaRPr b="0" i="0" sz="1850" u="none" cap="none" strike="noStrike"/>
          </a:p>
        </p:txBody>
      </p:sp>
      <p:sp>
        <p:nvSpPr>
          <p:cNvPr id="505" name="Google Shape;505;g2d5424f4813_0_895"/>
          <p:cNvSpPr/>
          <p:nvPr/>
        </p:nvSpPr>
        <p:spPr>
          <a:xfrm>
            <a:off x="7161824" y="5232994"/>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g2d5424f4813_0_895"/>
          <p:cNvSpPr/>
          <p:nvPr/>
        </p:nvSpPr>
        <p:spPr>
          <a:xfrm>
            <a:off x="7336965" y="5333244"/>
            <a:ext cx="1881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3</a:t>
            </a:r>
            <a:endParaRPr b="0" i="0" sz="2650" u="none" cap="none" strike="noStrike"/>
          </a:p>
        </p:txBody>
      </p:sp>
      <p:sp>
        <p:nvSpPr>
          <p:cNvPr id="507" name="Google Shape;507;g2d5424f4813_0_895"/>
          <p:cNvSpPr/>
          <p:nvPr/>
        </p:nvSpPr>
        <p:spPr>
          <a:xfrm>
            <a:off x="7939659" y="5232994"/>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Limitación</a:t>
            </a:r>
            <a:endParaRPr b="0" i="0" sz="2200" u="none" cap="none" strike="noStrike"/>
          </a:p>
        </p:txBody>
      </p:sp>
      <p:sp>
        <p:nvSpPr>
          <p:cNvPr id="508" name="Google Shape;508;g2d5424f4813_0_895"/>
          <p:cNvSpPr/>
          <p:nvPr/>
        </p:nvSpPr>
        <p:spPr>
          <a:xfrm>
            <a:off x="7939659" y="5728532"/>
            <a:ext cx="66906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No captura patrones estacionales importantes para la predicción hídrica.</a:t>
            </a:r>
            <a:endParaRPr b="0" i="0" sz="1850" u="none" cap="none" strike="noStrike"/>
          </a:p>
        </p:txBody>
      </p:sp>
      <p:pic>
        <p:nvPicPr>
          <p:cNvPr id="509" name="Google Shape;509;g2d5424f4813_0_895"/>
          <p:cNvPicPr preferRelativeResize="0"/>
          <p:nvPr/>
        </p:nvPicPr>
        <p:blipFill>
          <a:blip r:embed="rId3">
            <a:alphaModFix/>
          </a:blip>
          <a:stretch>
            <a:fillRect/>
          </a:stretch>
        </p:blipFill>
        <p:spPr>
          <a:xfrm>
            <a:off x="12555974" y="0"/>
            <a:ext cx="2074424" cy="1088175"/>
          </a:xfrm>
          <a:prstGeom prst="rect">
            <a:avLst/>
          </a:prstGeom>
          <a:noFill/>
          <a:ln>
            <a:noFill/>
          </a:ln>
        </p:spPr>
      </p:pic>
      <p:pic>
        <p:nvPicPr>
          <p:cNvPr id="510" name="Google Shape;510;g2d5424f4813_0_895"/>
          <p:cNvPicPr preferRelativeResize="0"/>
          <p:nvPr/>
        </p:nvPicPr>
        <p:blipFill>
          <a:blip r:embed="rId4">
            <a:alphaModFix/>
          </a:blip>
          <a:stretch>
            <a:fillRect/>
          </a:stretch>
        </p:blipFill>
        <p:spPr>
          <a:xfrm>
            <a:off x="152400" y="1063088"/>
            <a:ext cx="6770100" cy="617362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g2d5424f4813_0_943"/>
          <p:cNvSpPr/>
          <p:nvPr/>
        </p:nvSpPr>
        <p:spPr>
          <a:xfrm>
            <a:off x="837725" y="496625"/>
            <a:ext cx="94209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Matriz de Correlación #2</a:t>
            </a:r>
            <a:endParaRPr b="0" i="0" sz="4400" u="none" cap="none" strike="noStrike"/>
          </a:p>
        </p:txBody>
      </p:sp>
      <p:sp>
        <p:nvSpPr>
          <p:cNvPr id="517" name="Google Shape;517;g2d5424f4813_0_943"/>
          <p:cNvSpPr/>
          <p:nvPr/>
        </p:nvSpPr>
        <p:spPr>
          <a:xfrm>
            <a:off x="740224" y="1486918"/>
            <a:ext cx="29694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Codificación Temporal</a:t>
            </a:r>
            <a:endParaRPr b="0" i="0" sz="2200" u="none" cap="none" strike="noStrike"/>
          </a:p>
        </p:txBody>
      </p:sp>
      <p:sp>
        <p:nvSpPr>
          <p:cNvPr id="518" name="Google Shape;518;g2d5424f4813_0_943"/>
          <p:cNvSpPr/>
          <p:nvPr/>
        </p:nvSpPr>
        <p:spPr>
          <a:xfrm>
            <a:off x="740224" y="2078182"/>
            <a:ext cx="39285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Incluye día y mes codificados para capturar patrones estacionales.</a:t>
            </a:r>
            <a:endParaRPr b="0" i="0" sz="1850" u="none" cap="none" strike="noStrike"/>
          </a:p>
        </p:txBody>
      </p:sp>
      <p:sp>
        <p:nvSpPr>
          <p:cNvPr id="519" name="Google Shape;519;g2d5424f4813_0_943"/>
          <p:cNvSpPr/>
          <p:nvPr/>
        </p:nvSpPr>
        <p:spPr>
          <a:xfrm>
            <a:off x="740213" y="3436218"/>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Variable Velocidad</a:t>
            </a:r>
            <a:endParaRPr b="0" i="0" sz="2200" u="none" cap="none" strike="noStrike"/>
          </a:p>
        </p:txBody>
      </p:sp>
      <p:sp>
        <p:nvSpPr>
          <p:cNvPr id="520" name="Google Shape;520;g2d5424f4813_0_943"/>
          <p:cNvSpPr/>
          <p:nvPr/>
        </p:nvSpPr>
        <p:spPr>
          <a:xfrm>
            <a:off x="740213" y="4027482"/>
            <a:ext cx="39285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Incluye velocidad, pero no aporta valor significativo al modelo.</a:t>
            </a:r>
            <a:endParaRPr b="0" i="0" sz="1850" u="none" cap="none" strike="noStrike"/>
          </a:p>
        </p:txBody>
      </p:sp>
      <p:sp>
        <p:nvSpPr>
          <p:cNvPr id="521" name="Google Shape;521;g2d5424f4813_0_943"/>
          <p:cNvSpPr/>
          <p:nvPr/>
        </p:nvSpPr>
        <p:spPr>
          <a:xfrm>
            <a:off x="740226" y="5582218"/>
            <a:ext cx="29268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Patrones Consistentes</a:t>
            </a:r>
            <a:endParaRPr b="0" i="0" sz="2200" u="none" cap="none" strike="noStrike"/>
          </a:p>
        </p:txBody>
      </p:sp>
      <p:sp>
        <p:nvSpPr>
          <p:cNvPr id="522" name="Google Shape;522;g2d5424f4813_0_943"/>
          <p:cNvSpPr/>
          <p:nvPr/>
        </p:nvSpPr>
        <p:spPr>
          <a:xfrm>
            <a:off x="740226" y="6173482"/>
            <a:ext cx="39285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Mantiene relaciones entre variables climáticas observadas en la primera matriz.</a:t>
            </a:r>
            <a:endParaRPr b="0" i="0" sz="1850" u="none" cap="none" strike="noStrike"/>
          </a:p>
        </p:txBody>
      </p:sp>
      <p:pic>
        <p:nvPicPr>
          <p:cNvPr id="523" name="Google Shape;523;g2d5424f4813_0_943"/>
          <p:cNvPicPr preferRelativeResize="0"/>
          <p:nvPr/>
        </p:nvPicPr>
        <p:blipFill>
          <a:blip r:embed="rId3">
            <a:alphaModFix/>
          </a:blip>
          <a:stretch>
            <a:fillRect/>
          </a:stretch>
        </p:blipFill>
        <p:spPr>
          <a:xfrm>
            <a:off x="12555974" y="0"/>
            <a:ext cx="2074424" cy="1088175"/>
          </a:xfrm>
          <a:prstGeom prst="rect">
            <a:avLst/>
          </a:prstGeom>
          <a:noFill/>
          <a:ln>
            <a:noFill/>
          </a:ln>
        </p:spPr>
      </p:pic>
      <p:pic>
        <p:nvPicPr>
          <p:cNvPr descr="Gráfico, Gráfico de rectángulos&#10;&#10;Descripción generada automáticamente" id="524" name="Google Shape;524;g2d5424f4813_0_943"/>
          <p:cNvPicPr preferRelativeResize="0"/>
          <p:nvPr/>
        </p:nvPicPr>
        <p:blipFill>
          <a:blip r:embed="rId4">
            <a:alphaModFix/>
          </a:blip>
          <a:stretch>
            <a:fillRect/>
          </a:stretch>
        </p:blipFill>
        <p:spPr>
          <a:xfrm>
            <a:off x="6217350" y="1630577"/>
            <a:ext cx="7814600" cy="5559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g2d5424f4813_0_984"/>
          <p:cNvSpPr/>
          <p:nvPr/>
        </p:nvSpPr>
        <p:spPr>
          <a:xfrm>
            <a:off x="7161775" y="1723425"/>
            <a:ext cx="74685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Matriz de Correlación #3</a:t>
            </a:r>
            <a:endParaRPr b="0" i="0" sz="4400" u="none" cap="none" strike="noStrike"/>
          </a:p>
        </p:txBody>
      </p:sp>
      <p:sp>
        <p:nvSpPr>
          <p:cNvPr id="531" name="Google Shape;531;g2d5424f4813_0_984"/>
          <p:cNvSpPr/>
          <p:nvPr/>
        </p:nvSpPr>
        <p:spPr>
          <a:xfrm>
            <a:off x="7161774" y="2786420"/>
            <a:ext cx="3614700" cy="2123100"/>
          </a:xfrm>
          <a:prstGeom prst="roundRect">
            <a:avLst>
              <a:gd fmla="val 1691"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g2d5424f4813_0_984"/>
          <p:cNvSpPr/>
          <p:nvPr/>
        </p:nvSpPr>
        <p:spPr>
          <a:xfrm>
            <a:off x="7401089" y="3025735"/>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Sin Codificación</a:t>
            </a:r>
            <a:endParaRPr b="0" i="0" sz="2200" u="none" cap="none" strike="noStrike"/>
          </a:p>
        </p:txBody>
      </p:sp>
      <p:sp>
        <p:nvSpPr>
          <p:cNvPr id="533" name="Google Shape;533;g2d5424f4813_0_984"/>
          <p:cNvSpPr/>
          <p:nvPr/>
        </p:nvSpPr>
        <p:spPr>
          <a:xfrm>
            <a:off x="7401089" y="3521273"/>
            <a:ext cx="3135900" cy="11490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Usa día y mes sin codificar, limitando la detección de patrones estacionales.</a:t>
            </a:r>
            <a:endParaRPr b="0" i="0" sz="1850" u="none" cap="none" strike="noStrike"/>
          </a:p>
        </p:txBody>
      </p:sp>
      <p:sp>
        <p:nvSpPr>
          <p:cNvPr id="534" name="Google Shape;534;g2d5424f4813_0_984"/>
          <p:cNvSpPr/>
          <p:nvPr/>
        </p:nvSpPr>
        <p:spPr>
          <a:xfrm>
            <a:off x="11015708" y="2786420"/>
            <a:ext cx="3614700" cy="2123100"/>
          </a:xfrm>
          <a:prstGeom prst="roundRect">
            <a:avLst>
              <a:gd fmla="val 1691"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g2d5424f4813_0_984"/>
          <p:cNvSpPr/>
          <p:nvPr/>
        </p:nvSpPr>
        <p:spPr>
          <a:xfrm>
            <a:off x="11255023" y="3025735"/>
            <a:ext cx="30084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Exclusión de Velocidad</a:t>
            </a:r>
            <a:endParaRPr b="0" i="0" sz="2200" u="none" cap="none" strike="noStrike"/>
          </a:p>
        </p:txBody>
      </p:sp>
      <p:sp>
        <p:nvSpPr>
          <p:cNvPr id="536" name="Google Shape;536;g2d5424f4813_0_984"/>
          <p:cNvSpPr/>
          <p:nvPr/>
        </p:nvSpPr>
        <p:spPr>
          <a:xfrm>
            <a:off x="11255023" y="3521273"/>
            <a:ext cx="31359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Elimina la variable velocidad por su baja correlación.</a:t>
            </a:r>
            <a:endParaRPr b="0" i="0" sz="1850" u="none" cap="none" strike="noStrike"/>
          </a:p>
        </p:txBody>
      </p:sp>
      <p:sp>
        <p:nvSpPr>
          <p:cNvPr id="537" name="Google Shape;537;g2d5424f4813_0_984"/>
          <p:cNvSpPr/>
          <p:nvPr/>
        </p:nvSpPr>
        <p:spPr>
          <a:xfrm>
            <a:off x="7161774" y="5148977"/>
            <a:ext cx="7468500" cy="1357200"/>
          </a:xfrm>
          <a:prstGeom prst="roundRect">
            <a:avLst>
              <a:gd fmla="val 2646"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g2d5424f4813_0_984"/>
          <p:cNvSpPr/>
          <p:nvPr/>
        </p:nvSpPr>
        <p:spPr>
          <a:xfrm>
            <a:off x="7401089" y="5388293"/>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Correlaciones Bajas</a:t>
            </a:r>
            <a:endParaRPr b="0" i="0" sz="2200" u="none" cap="none" strike="noStrike"/>
          </a:p>
        </p:txBody>
      </p:sp>
      <p:sp>
        <p:nvSpPr>
          <p:cNvPr id="539" name="Google Shape;539;g2d5424f4813_0_984"/>
          <p:cNvSpPr/>
          <p:nvPr/>
        </p:nvSpPr>
        <p:spPr>
          <a:xfrm>
            <a:off x="7401089" y="5883831"/>
            <a:ext cx="69900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Valores de correlación con variables temporales entre -0,08 y 0,10.</a:t>
            </a:r>
            <a:endParaRPr b="0" i="0" sz="1850" u="none" cap="none" strike="noStrike"/>
          </a:p>
        </p:txBody>
      </p:sp>
      <p:pic>
        <p:nvPicPr>
          <p:cNvPr id="540" name="Google Shape;540;g2d5424f4813_0_984"/>
          <p:cNvPicPr preferRelativeResize="0"/>
          <p:nvPr/>
        </p:nvPicPr>
        <p:blipFill>
          <a:blip r:embed="rId3">
            <a:alphaModFix/>
          </a:blip>
          <a:stretch>
            <a:fillRect/>
          </a:stretch>
        </p:blipFill>
        <p:spPr>
          <a:xfrm>
            <a:off x="12555974" y="0"/>
            <a:ext cx="2074424" cy="1088175"/>
          </a:xfrm>
          <a:prstGeom prst="rect">
            <a:avLst/>
          </a:prstGeom>
          <a:noFill/>
          <a:ln>
            <a:noFill/>
          </a:ln>
        </p:spPr>
      </p:pic>
      <p:pic>
        <p:nvPicPr>
          <p:cNvPr descr="Gráfico&#10;&#10;Descripción generada automáticamente" id="541" name="Google Shape;541;g2d5424f4813_0_984"/>
          <p:cNvPicPr preferRelativeResize="0"/>
          <p:nvPr/>
        </p:nvPicPr>
        <p:blipFill>
          <a:blip r:embed="rId4">
            <a:alphaModFix/>
          </a:blip>
          <a:stretch>
            <a:fillRect/>
          </a:stretch>
        </p:blipFill>
        <p:spPr>
          <a:xfrm>
            <a:off x="240400" y="1088175"/>
            <a:ext cx="6799625" cy="5990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g2d5424f4813_2_10"/>
          <p:cNvSpPr/>
          <p:nvPr/>
        </p:nvSpPr>
        <p:spPr>
          <a:xfrm>
            <a:off x="1521100" y="621025"/>
            <a:ext cx="12140700" cy="1328400"/>
          </a:xfrm>
          <a:prstGeom prst="rect">
            <a:avLst/>
          </a:prstGeom>
          <a:noFill/>
          <a:ln>
            <a:noFill/>
          </a:ln>
        </p:spPr>
        <p:txBody>
          <a:bodyPr anchorCtr="0" anchor="t" bIns="0" lIns="0" spcFirstLastPara="1" rIns="0" wrap="square" tIns="0">
            <a:noAutofit/>
          </a:bodyPr>
          <a:lstStyle/>
          <a:p>
            <a:pPr indent="0" lvl="0" marL="0" marR="0" rtl="0" algn="ctr">
              <a:lnSpc>
                <a:spcPct val="125301"/>
              </a:lnSpc>
              <a:spcBef>
                <a:spcPts val="0"/>
              </a:spcBef>
              <a:spcAft>
                <a:spcPts val="0"/>
              </a:spcAft>
              <a:buClr>
                <a:srgbClr val="F98AC7"/>
              </a:buClr>
              <a:buSzPts val="4150"/>
              <a:buFont typeface="Lora"/>
              <a:buNone/>
            </a:pPr>
            <a:r>
              <a:rPr b="0" i="0" lang="en-US" sz="4150" u="none" cap="none" strike="noStrike">
                <a:solidFill>
                  <a:srgbClr val="F98AC7"/>
                </a:solidFill>
                <a:latin typeface="Lora"/>
                <a:ea typeface="Lora"/>
                <a:cs typeface="Lora"/>
                <a:sym typeface="Lora"/>
              </a:rPr>
              <a:t>Impacto Global del Cambio Climático en los Recursos Hídricos</a:t>
            </a:r>
            <a:endParaRPr b="0" i="0" sz="4150" u="none" cap="none" strike="noStrike"/>
          </a:p>
        </p:txBody>
      </p:sp>
      <p:sp>
        <p:nvSpPr>
          <p:cNvPr id="75" name="Google Shape;75;g2d5424f4813_2_10"/>
          <p:cNvSpPr/>
          <p:nvPr/>
        </p:nvSpPr>
        <p:spPr>
          <a:xfrm>
            <a:off x="968693" y="2513767"/>
            <a:ext cx="3863100" cy="66450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F98AC7"/>
              </a:buClr>
              <a:buSzPts val="2050"/>
              <a:buFont typeface="Lora"/>
              <a:buNone/>
            </a:pPr>
            <a:r>
              <a:rPr b="0" i="0" lang="en-US" sz="2050" u="none" cap="none" strike="noStrike">
                <a:solidFill>
                  <a:srgbClr val="F98AC7"/>
                </a:solidFill>
                <a:latin typeface="Lora"/>
                <a:ea typeface="Lora"/>
                <a:cs typeface="Lora"/>
                <a:sym typeface="Lora"/>
              </a:rPr>
              <a:t>Regiones con Abundancia Histórica</a:t>
            </a:r>
            <a:endParaRPr b="0" i="0" sz="2050" u="none" cap="none" strike="noStrike"/>
          </a:p>
        </p:txBody>
      </p:sp>
      <p:sp>
        <p:nvSpPr>
          <p:cNvPr id="76" name="Google Shape;76;g2d5424f4813_2_10"/>
          <p:cNvSpPr/>
          <p:nvPr/>
        </p:nvSpPr>
        <p:spPr>
          <a:xfrm>
            <a:off x="968693" y="3403878"/>
            <a:ext cx="3863100" cy="36135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lang="en-US" sz="1750">
                <a:solidFill>
                  <a:srgbClr val="D6E5EF"/>
                </a:solidFill>
              </a:rPr>
              <a:t>En </a:t>
            </a:r>
            <a:r>
              <a:rPr b="0" i="0" lang="en-US" sz="1750" u="none" cap="none" strike="noStrike">
                <a:solidFill>
                  <a:srgbClr val="D6E5EF"/>
                </a:solidFill>
                <a:latin typeface="Arial"/>
                <a:ea typeface="Arial"/>
                <a:cs typeface="Arial"/>
                <a:sym typeface="Arial"/>
              </a:rPr>
              <a:t>áreas de América del Norte y Europa, la disponibilidad de agua está disminuyendo debido a patrones de precipitación alterados y al estrés en las fuentes subterráneas.</a:t>
            </a:r>
            <a:endParaRPr b="0" i="0" sz="1750" u="none" cap="none" strike="noStrike"/>
          </a:p>
        </p:txBody>
      </p:sp>
      <p:sp>
        <p:nvSpPr>
          <p:cNvPr id="77" name="Google Shape;77;g2d5424f4813_2_10"/>
          <p:cNvSpPr/>
          <p:nvPr/>
        </p:nvSpPr>
        <p:spPr>
          <a:xfrm>
            <a:off x="5390436" y="2513767"/>
            <a:ext cx="3597600" cy="33210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F98AC7"/>
              </a:buClr>
              <a:buSzPts val="2050"/>
              <a:buFont typeface="Lora"/>
              <a:buNone/>
            </a:pPr>
            <a:r>
              <a:rPr b="0" i="0" lang="en-US" sz="2050" u="none" cap="none" strike="noStrike">
                <a:solidFill>
                  <a:srgbClr val="F98AC7"/>
                </a:solidFill>
                <a:latin typeface="Lora"/>
                <a:ea typeface="Lora"/>
                <a:cs typeface="Lora"/>
                <a:sym typeface="Lora"/>
              </a:rPr>
              <a:t>Regiones Áridas y Semiáridas</a:t>
            </a:r>
            <a:endParaRPr b="0" i="0" sz="2050" u="none" cap="none" strike="noStrike"/>
          </a:p>
        </p:txBody>
      </p:sp>
      <p:sp>
        <p:nvSpPr>
          <p:cNvPr id="78" name="Google Shape;78;g2d5424f4813_2_10"/>
          <p:cNvSpPr/>
          <p:nvPr/>
        </p:nvSpPr>
        <p:spPr>
          <a:xfrm>
            <a:off x="5390436" y="3071693"/>
            <a:ext cx="3863100" cy="36135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En contraste, regiones como el norte de África y partes de Asia y América Latina. La sobreexplotación de acuíferos, el uso insostenible de los recursos hídricos y el aumento de la demanda debido al crecimiento poblacional y económico agravan aún más esta situación.</a:t>
            </a:r>
            <a:endParaRPr b="0" i="0" sz="1750" u="none" cap="none" strike="noStrike"/>
          </a:p>
        </p:txBody>
      </p:sp>
      <p:sp>
        <p:nvSpPr>
          <p:cNvPr id="79" name="Google Shape;79;g2d5424f4813_2_10"/>
          <p:cNvSpPr/>
          <p:nvPr/>
        </p:nvSpPr>
        <p:spPr>
          <a:xfrm>
            <a:off x="9812179" y="2513767"/>
            <a:ext cx="2656800" cy="33210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F98AC7"/>
              </a:buClr>
              <a:buSzPts val="2050"/>
              <a:buFont typeface="Lora"/>
              <a:buNone/>
            </a:pPr>
            <a:r>
              <a:rPr b="0" i="0" lang="en-US" sz="2050" u="none" cap="none" strike="noStrike">
                <a:solidFill>
                  <a:srgbClr val="F98AC7"/>
                </a:solidFill>
                <a:latin typeface="Lora"/>
                <a:ea typeface="Lora"/>
                <a:cs typeface="Lora"/>
                <a:sym typeface="Lora"/>
              </a:rPr>
              <a:t>Impacto en Colombia</a:t>
            </a:r>
            <a:endParaRPr b="0" i="0" sz="2050" u="none" cap="none" strike="noStrike"/>
          </a:p>
        </p:txBody>
      </p:sp>
      <p:sp>
        <p:nvSpPr>
          <p:cNvPr id="80" name="Google Shape;80;g2d5424f4813_2_10"/>
          <p:cNvSpPr/>
          <p:nvPr/>
        </p:nvSpPr>
        <p:spPr>
          <a:xfrm>
            <a:off x="9812179" y="3071693"/>
            <a:ext cx="3863100" cy="43362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Colombia, caracterizado por su biodiversidad y variabilidad climática, la situación es especialmente crítica, el aumento en la frecuencia de fenómenos climáticos extremos, como sequías e inundaciones, ha afectado tanto a la cantidad como la calidad del agua</a:t>
            </a:r>
            <a:r>
              <a:rPr lang="en-US" sz="1750">
                <a:solidFill>
                  <a:srgbClr val="D6E5EF"/>
                </a:solidFill>
              </a:rPr>
              <a:t>.</a:t>
            </a:r>
            <a:endParaRPr b="0" i="0" sz="1750" u="none" cap="none" strike="noStrike"/>
          </a:p>
        </p:txBody>
      </p:sp>
      <p:pic>
        <p:nvPicPr>
          <p:cNvPr id="81" name="Google Shape;81;g2d5424f4813_2_10"/>
          <p:cNvPicPr preferRelativeResize="0"/>
          <p:nvPr/>
        </p:nvPicPr>
        <p:blipFill>
          <a:blip r:embed="rId3">
            <a:alphaModFix/>
          </a:blip>
          <a:stretch>
            <a:fillRect/>
          </a:stretch>
        </p:blipFill>
        <p:spPr>
          <a:xfrm>
            <a:off x="-1" y="0"/>
            <a:ext cx="2074424" cy="10881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2d5424f4813_0_1029"/>
          <p:cNvSpPr/>
          <p:nvPr/>
        </p:nvSpPr>
        <p:spPr>
          <a:xfrm>
            <a:off x="7161825" y="616675"/>
            <a:ext cx="79329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Matriz de Correlación #4</a:t>
            </a:r>
            <a:endParaRPr b="0" i="0" sz="4400" u="none" cap="none" strike="noStrike"/>
          </a:p>
        </p:txBody>
      </p:sp>
      <p:sp>
        <p:nvSpPr>
          <p:cNvPr id="548" name="Google Shape;548;g2d5424f4813_0_1029"/>
          <p:cNvSpPr/>
          <p:nvPr/>
        </p:nvSpPr>
        <p:spPr>
          <a:xfrm>
            <a:off x="7505557" y="1679653"/>
            <a:ext cx="30600" cy="5699400"/>
          </a:xfrm>
          <a:prstGeom prst="roundRect">
            <a:avLst>
              <a:gd fmla="val 11780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g2d5424f4813_0_1029"/>
          <p:cNvSpPr/>
          <p:nvPr/>
        </p:nvSpPr>
        <p:spPr>
          <a:xfrm>
            <a:off x="7759577" y="2202814"/>
            <a:ext cx="837600" cy="30600"/>
          </a:xfrm>
          <a:prstGeom prst="roundRect">
            <a:avLst>
              <a:gd fmla="val 11780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2d5424f4813_0_1029"/>
          <p:cNvSpPr/>
          <p:nvPr/>
        </p:nvSpPr>
        <p:spPr>
          <a:xfrm>
            <a:off x="7251537" y="1948853"/>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g2d5424f4813_0_1029"/>
          <p:cNvSpPr/>
          <p:nvPr/>
        </p:nvSpPr>
        <p:spPr>
          <a:xfrm>
            <a:off x="7459182" y="2049104"/>
            <a:ext cx="1230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1</a:t>
            </a:r>
            <a:endParaRPr b="0" i="0" sz="2650" u="none" cap="none" strike="noStrike"/>
          </a:p>
        </p:txBody>
      </p:sp>
      <p:sp>
        <p:nvSpPr>
          <p:cNvPr id="552" name="Google Shape;552;g2d5424f4813_0_1029"/>
          <p:cNvSpPr/>
          <p:nvPr/>
        </p:nvSpPr>
        <p:spPr>
          <a:xfrm>
            <a:off x="8837390" y="1918969"/>
            <a:ext cx="32373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Codificación Optimizada</a:t>
            </a:r>
            <a:endParaRPr b="0" i="0" sz="2200" u="none" cap="none" strike="noStrike"/>
          </a:p>
        </p:txBody>
      </p:sp>
      <p:sp>
        <p:nvSpPr>
          <p:cNvPr id="553" name="Google Shape;553;g2d5424f4813_0_1029"/>
          <p:cNvSpPr/>
          <p:nvPr/>
        </p:nvSpPr>
        <p:spPr>
          <a:xfrm>
            <a:off x="8837390" y="2414507"/>
            <a:ext cx="57930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Codifica día y mes para representar mejor los patrones estacionales.</a:t>
            </a:r>
            <a:endParaRPr b="0" i="0" sz="1850" u="none" cap="none" strike="noStrike"/>
          </a:p>
        </p:txBody>
      </p:sp>
      <p:sp>
        <p:nvSpPr>
          <p:cNvPr id="554" name="Google Shape;554;g2d5424f4813_0_1029"/>
          <p:cNvSpPr/>
          <p:nvPr/>
        </p:nvSpPr>
        <p:spPr>
          <a:xfrm>
            <a:off x="7759577" y="4182347"/>
            <a:ext cx="837600" cy="30600"/>
          </a:xfrm>
          <a:prstGeom prst="roundRect">
            <a:avLst>
              <a:gd fmla="val 11780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g2d5424f4813_0_1029"/>
          <p:cNvSpPr/>
          <p:nvPr/>
        </p:nvSpPr>
        <p:spPr>
          <a:xfrm>
            <a:off x="7251537" y="3928387"/>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g2d5424f4813_0_1029"/>
          <p:cNvSpPr/>
          <p:nvPr/>
        </p:nvSpPr>
        <p:spPr>
          <a:xfrm>
            <a:off x="7430012" y="4028637"/>
            <a:ext cx="1815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2</a:t>
            </a:r>
            <a:endParaRPr b="0" i="0" sz="2650" u="none" cap="none" strike="noStrike"/>
          </a:p>
        </p:txBody>
      </p:sp>
      <p:sp>
        <p:nvSpPr>
          <p:cNvPr id="557" name="Google Shape;557;g2d5424f4813_0_1029"/>
          <p:cNvSpPr/>
          <p:nvPr/>
        </p:nvSpPr>
        <p:spPr>
          <a:xfrm>
            <a:off x="8837390" y="3898502"/>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Exclusión Estratégica</a:t>
            </a:r>
            <a:endParaRPr b="0" i="0" sz="2200" u="none" cap="none" strike="noStrike"/>
          </a:p>
        </p:txBody>
      </p:sp>
      <p:sp>
        <p:nvSpPr>
          <p:cNvPr id="558" name="Google Shape;558;g2d5424f4813_0_1029"/>
          <p:cNvSpPr/>
          <p:nvPr/>
        </p:nvSpPr>
        <p:spPr>
          <a:xfrm>
            <a:off x="8837390" y="4394040"/>
            <a:ext cx="57930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Omite la variable velocidad que no aporta valor significativo.</a:t>
            </a:r>
            <a:endParaRPr b="0" i="0" sz="1850" u="none" cap="none" strike="noStrike"/>
          </a:p>
        </p:txBody>
      </p:sp>
      <p:sp>
        <p:nvSpPr>
          <p:cNvPr id="559" name="Google Shape;559;g2d5424f4813_0_1029"/>
          <p:cNvSpPr/>
          <p:nvPr/>
        </p:nvSpPr>
        <p:spPr>
          <a:xfrm>
            <a:off x="7759577" y="6161880"/>
            <a:ext cx="837600" cy="30600"/>
          </a:xfrm>
          <a:prstGeom prst="roundRect">
            <a:avLst>
              <a:gd fmla="val 11780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g2d5424f4813_0_1029"/>
          <p:cNvSpPr/>
          <p:nvPr/>
        </p:nvSpPr>
        <p:spPr>
          <a:xfrm>
            <a:off x="7251537" y="5907920"/>
            <a:ext cx="538500" cy="538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g2d5424f4813_0_1029"/>
          <p:cNvSpPr/>
          <p:nvPr/>
        </p:nvSpPr>
        <p:spPr>
          <a:xfrm>
            <a:off x="7426678" y="6008170"/>
            <a:ext cx="188100" cy="33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650"/>
              <a:buFont typeface="Lora"/>
              <a:buNone/>
            </a:pPr>
            <a:r>
              <a:rPr b="0" i="0" lang="en-US" sz="2650" u="none" cap="none" strike="noStrike">
                <a:solidFill>
                  <a:srgbClr val="D6E5EF"/>
                </a:solidFill>
                <a:latin typeface="Lora"/>
                <a:ea typeface="Lora"/>
                <a:cs typeface="Lora"/>
                <a:sym typeface="Lora"/>
              </a:rPr>
              <a:t>3</a:t>
            </a:r>
            <a:endParaRPr b="0" i="0" sz="2650" u="none" cap="none" strike="noStrike"/>
          </a:p>
        </p:txBody>
      </p:sp>
      <p:sp>
        <p:nvSpPr>
          <p:cNvPr id="562" name="Google Shape;562;g2d5424f4813_0_1029"/>
          <p:cNvSpPr/>
          <p:nvPr/>
        </p:nvSpPr>
        <p:spPr>
          <a:xfrm>
            <a:off x="8837390" y="5878035"/>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200"/>
              <a:buFont typeface="Lora"/>
              <a:buNone/>
            </a:pPr>
            <a:r>
              <a:rPr b="0" i="0" lang="en-US" sz="2200" u="none" cap="none" strike="noStrike">
                <a:solidFill>
                  <a:srgbClr val="D6E5EF"/>
                </a:solidFill>
                <a:latin typeface="Lora"/>
                <a:ea typeface="Lora"/>
                <a:cs typeface="Lora"/>
                <a:sym typeface="Lora"/>
              </a:rPr>
              <a:t>Correlaciones Clave</a:t>
            </a:r>
            <a:endParaRPr b="0" i="0" sz="2200" u="none" cap="none" strike="noStrike"/>
          </a:p>
        </p:txBody>
      </p:sp>
      <p:sp>
        <p:nvSpPr>
          <p:cNvPr id="563" name="Google Shape;563;g2d5424f4813_0_1029"/>
          <p:cNvSpPr/>
          <p:nvPr/>
        </p:nvSpPr>
        <p:spPr>
          <a:xfrm>
            <a:off x="8837390" y="6373573"/>
            <a:ext cx="57930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Destaca relaciones importantes entre temperatura, humedad y precipitación.</a:t>
            </a:r>
            <a:endParaRPr b="0" i="0" sz="1850" u="none" cap="none" strike="noStrike"/>
          </a:p>
        </p:txBody>
      </p:sp>
      <p:pic>
        <p:nvPicPr>
          <p:cNvPr id="564" name="Google Shape;564;g2d5424f4813_0_1029"/>
          <p:cNvPicPr preferRelativeResize="0"/>
          <p:nvPr/>
        </p:nvPicPr>
        <p:blipFill>
          <a:blip r:embed="rId3">
            <a:alphaModFix/>
          </a:blip>
          <a:stretch>
            <a:fillRect/>
          </a:stretch>
        </p:blipFill>
        <p:spPr>
          <a:xfrm>
            <a:off x="-1" y="0"/>
            <a:ext cx="2074424" cy="1088175"/>
          </a:xfrm>
          <a:prstGeom prst="rect">
            <a:avLst/>
          </a:prstGeom>
          <a:noFill/>
          <a:ln>
            <a:noFill/>
          </a:ln>
        </p:spPr>
      </p:pic>
      <p:pic>
        <p:nvPicPr>
          <p:cNvPr descr="Gráfico&#10;&#10;Descripción generada automáticamente con confianza media" id="565" name="Google Shape;565;g2d5424f4813_0_1029"/>
          <p:cNvPicPr preferRelativeResize="0"/>
          <p:nvPr/>
        </p:nvPicPr>
        <p:blipFill>
          <a:blip r:embed="rId4">
            <a:alphaModFix/>
          </a:blip>
          <a:stretch>
            <a:fillRect/>
          </a:stretch>
        </p:blipFill>
        <p:spPr>
          <a:xfrm>
            <a:off x="210900" y="1320775"/>
            <a:ext cx="6590101" cy="60094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pic>
        <p:nvPicPr>
          <p:cNvPr descr="preencoded.png" id="571" name="Google Shape;571;g2d5424f4813_0_1081"/>
          <p:cNvPicPr preferRelativeResize="0"/>
          <p:nvPr/>
        </p:nvPicPr>
        <p:blipFill rotWithShape="1">
          <a:blip r:embed="rId3">
            <a:alphaModFix/>
          </a:blip>
          <a:srcRect b="0" l="0" r="0" t="0"/>
          <a:stretch/>
        </p:blipFill>
        <p:spPr>
          <a:xfrm>
            <a:off x="9144000" y="0"/>
            <a:ext cx="5486400" cy="8232338"/>
          </a:xfrm>
          <a:prstGeom prst="rect">
            <a:avLst/>
          </a:prstGeom>
          <a:noFill/>
          <a:ln>
            <a:noFill/>
          </a:ln>
        </p:spPr>
      </p:pic>
      <p:sp>
        <p:nvSpPr>
          <p:cNvPr id="572" name="Google Shape;572;g2d5424f4813_0_1081"/>
          <p:cNvSpPr/>
          <p:nvPr/>
        </p:nvSpPr>
        <p:spPr>
          <a:xfrm>
            <a:off x="769382" y="604480"/>
            <a:ext cx="5838300" cy="646500"/>
          </a:xfrm>
          <a:prstGeom prst="rect">
            <a:avLst/>
          </a:prstGeom>
          <a:noFill/>
          <a:ln>
            <a:noFill/>
          </a:ln>
        </p:spPr>
        <p:txBody>
          <a:bodyPr anchorCtr="0" anchor="t" bIns="0" lIns="0" spcFirstLastPara="1" rIns="0" wrap="square" tIns="0">
            <a:noAutofit/>
          </a:bodyPr>
          <a:lstStyle/>
          <a:p>
            <a:pPr indent="0" lvl="0" marL="0" marR="0" rtl="0" algn="l">
              <a:lnSpc>
                <a:spcPct val="124691"/>
              </a:lnSpc>
              <a:spcBef>
                <a:spcPts val="0"/>
              </a:spcBef>
              <a:spcAft>
                <a:spcPts val="0"/>
              </a:spcAft>
              <a:buClr>
                <a:srgbClr val="F98AC7"/>
              </a:buClr>
              <a:buSzPts val="4050"/>
              <a:buFont typeface="Lora"/>
              <a:buNone/>
            </a:pPr>
            <a:r>
              <a:rPr b="0" i="0" lang="en-US" sz="4050" u="none" cap="none" strike="noStrike">
                <a:solidFill>
                  <a:srgbClr val="F98AC7"/>
                </a:solidFill>
                <a:latin typeface="Lora"/>
                <a:ea typeface="Lora"/>
                <a:cs typeface="Lora"/>
                <a:sym typeface="Lora"/>
              </a:rPr>
              <a:t>Ventajas de la Matriz #4</a:t>
            </a:r>
            <a:endParaRPr b="0" i="0" sz="4050" u="none" cap="none" strike="noStrike"/>
          </a:p>
        </p:txBody>
      </p:sp>
      <p:pic>
        <p:nvPicPr>
          <p:cNvPr descr="preencoded.png" id="573" name="Google Shape;573;g2d5424f4813_0_1081"/>
          <p:cNvPicPr preferRelativeResize="0"/>
          <p:nvPr/>
        </p:nvPicPr>
        <p:blipFill rotWithShape="1">
          <a:blip r:embed="rId4">
            <a:alphaModFix/>
          </a:blip>
          <a:srcRect b="0" l="0" r="0" t="0"/>
          <a:stretch/>
        </p:blipFill>
        <p:spPr>
          <a:xfrm>
            <a:off x="769382" y="1580793"/>
            <a:ext cx="549593" cy="549593"/>
          </a:xfrm>
          <a:prstGeom prst="rect">
            <a:avLst/>
          </a:prstGeom>
          <a:noFill/>
          <a:ln>
            <a:noFill/>
          </a:ln>
        </p:spPr>
      </p:pic>
      <p:sp>
        <p:nvSpPr>
          <p:cNvPr id="574" name="Google Shape;574;g2d5424f4813_0_1081"/>
          <p:cNvSpPr/>
          <p:nvPr/>
        </p:nvSpPr>
        <p:spPr>
          <a:xfrm>
            <a:off x="769382" y="2350175"/>
            <a:ext cx="2629200" cy="323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b="0" i="0" lang="en-US" sz="2000" u="none" cap="none" strike="noStrike">
                <a:solidFill>
                  <a:srgbClr val="D6E5EF"/>
                </a:solidFill>
                <a:latin typeface="Lora"/>
                <a:ea typeface="Lora"/>
                <a:cs typeface="Lora"/>
                <a:sym typeface="Lora"/>
              </a:rPr>
              <a:t>Patrones Estacionales</a:t>
            </a:r>
            <a:endParaRPr b="0" i="0" sz="2000" u="none" cap="none" strike="noStrike"/>
          </a:p>
        </p:txBody>
      </p:sp>
      <p:sp>
        <p:nvSpPr>
          <p:cNvPr id="575" name="Google Shape;575;g2d5424f4813_0_1081"/>
          <p:cNvSpPr/>
          <p:nvPr/>
        </p:nvSpPr>
        <p:spPr>
          <a:xfrm>
            <a:off x="769382" y="2805232"/>
            <a:ext cx="7605300" cy="351600"/>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D6E5EF"/>
              </a:buClr>
              <a:buSzPts val="1700"/>
              <a:buFont typeface="Arial"/>
              <a:buNone/>
            </a:pPr>
            <a:r>
              <a:rPr b="0" i="0" lang="en-US" sz="1700" u="none" cap="none" strike="noStrike">
                <a:solidFill>
                  <a:srgbClr val="D6E5EF"/>
                </a:solidFill>
                <a:latin typeface="Arial"/>
                <a:ea typeface="Arial"/>
                <a:cs typeface="Arial"/>
                <a:sym typeface="Arial"/>
              </a:rPr>
              <a:t>Captura variaciones temporales cruciales para la predicción hídrica.</a:t>
            </a:r>
            <a:endParaRPr b="0" i="0" sz="1700" u="none" cap="none" strike="noStrike"/>
          </a:p>
        </p:txBody>
      </p:sp>
      <p:pic>
        <p:nvPicPr>
          <p:cNvPr descr="preencoded.png" id="576" name="Google Shape;576;g2d5424f4813_0_1081"/>
          <p:cNvPicPr preferRelativeResize="0"/>
          <p:nvPr/>
        </p:nvPicPr>
        <p:blipFill rotWithShape="1">
          <a:blip r:embed="rId5">
            <a:alphaModFix/>
          </a:blip>
          <a:srcRect b="0" l="0" r="0" t="0"/>
          <a:stretch/>
        </p:blipFill>
        <p:spPr>
          <a:xfrm>
            <a:off x="769382" y="3816310"/>
            <a:ext cx="549593" cy="549593"/>
          </a:xfrm>
          <a:prstGeom prst="rect">
            <a:avLst/>
          </a:prstGeom>
          <a:noFill/>
          <a:ln>
            <a:noFill/>
          </a:ln>
        </p:spPr>
      </p:pic>
      <p:sp>
        <p:nvSpPr>
          <p:cNvPr id="577" name="Google Shape;577;g2d5424f4813_0_1081"/>
          <p:cNvSpPr/>
          <p:nvPr/>
        </p:nvSpPr>
        <p:spPr>
          <a:xfrm>
            <a:off x="769382" y="4585692"/>
            <a:ext cx="2586300" cy="323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b="0" i="0" lang="en-US" sz="2000" u="none" cap="none" strike="noStrike">
                <a:solidFill>
                  <a:srgbClr val="D6E5EF"/>
                </a:solidFill>
                <a:latin typeface="Lora"/>
                <a:ea typeface="Lora"/>
                <a:cs typeface="Lora"/>
                <a:sym typeface="Lora"/>
              </a:rPr>
              <a:t>Reducción de Ruido</a:t>
            </a:r>
            <a:endParaRPr b="0" i="0" sz="2000" u="none" cap="none" strike="noStrike"/>
          </a:p>
        </p:txBody>
      </p:sp>
      <p:sp>
        <p:nvSpPr>
          <p:cNvPr id="578" name="Google Shape;578;g2d5424f4813_0_1081"/>
          <p:cNvSpPr/>
          <p:nvPr/>
        </p:nvSpPr>
        <p:spPr>
          <a:xfrm>
            <a:off x="769382" y="5040749"/>
            <a:ext cx="7605300" cy="351600"/>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D6E5EF"/>
              </a:buClr>
              <a:buSzPts val="1700"/>
              <a:buFont typeface="Arial"/>
              <a:buNone/>
            </a:pPr>
            <a:r>
              <a:rPr b="0" i="0" lang="en-US" sz="1700" u="none" cap="none" strike="noStrike">
                <a:solidFill>
                  <a:srgbClr val="D6E5EF"/>
                </a:solidFill>
                <a:latin typeface="Arial"/>
                <a:ea typeface="Arial"/>
                <a:cs typeface="Arial"/>
                <a:sym typeface="Arial"/>
              </a:rPr>
              <a:t>Elimina variables no significativas, mejorando la eficiencia del modelo.</a:t>
            </a:r>
            <a:endParaRPr b="0" i="0" sz="1700" u="none" cap="none" strike="noStrike"/>
          </a:p>
        </p:txBody>
      </p:sp>
      <p:pic>
        <p:nvPicPr>
          <p:cNvPr descr="preencoded.png" id="579" name="Google Shape;579;g2d5424f4813_0_1081"/>
          <p:cNvPicPr preferRelativeResize="0"/>
          <p:nvPr/>
        </p:nvPicPr>
        <p:blipFill rotWithShape="1">
          <a:blip r:embed="rId6">
            <a:alphaModFix/>
          </a:blip>
          <a:srcRect b="0" l="0" r="0" t="0"/>
          <a:stretch/>
        </p:blipFill>
        <p:spPr>
          <a:xfrm>
            <a:off x="769382" y="6051828"/>
            <a:ext cx="549593" cy="549593"/>
          </a:xfrm>
          <a:prstGeom prst="rect">
            <a:avLst/>
          </a:prstGeom>
          <a:noFill/>
          <a:ln>
            <a:noFill/>
          </a:ln>
        </p:spPr>
      </p:pic>
      <p:sp>
        <p:nvSpPr>
          <p:cNvPr id="580" name="Google Shape;580;g2d5424f4813_0_1081"/>
          <p:cNvSpPr/>
          <p:nvPr/>
        </p:nvSpPr>
        <p:spPr>
          <a:xfrm>
            <a:off x="769382" y="6821210"/>
            <a:ext cx="3030600" cy="323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2000"/>
              <a:buFont typeface="Lora"/>
              <a:buNone/>
            </a:pPr>
            <a:r>
              <a:rPr b="0" i="0" lang="en-US" sz="2000" u="none" cap="none" strike="noStrike">
                <a:solidFill>
                  <a:srgbClr val="D6E5EF"/>
                </a:solidFill>
                <a:latin typeface="Lora"/>
                <a:ea typeface="Lora"/>
                <a:cs typeface="Lora"/>
                <a:sym typeface="Lora"/>
              </a:rPr>
              <a:t>Correlaciones Relevantes</a:t>
            </a:r>
            <a:endParaRPr b="0" i="0" sz="2000" u="none" cap="none" strike="noStrike"/>
          </a:p>
        </p:txBody>
      </p:sp>
      <p:sp>
        <p:nvSpPr>
          <p:cNvPr id="581" name="Google Shape;581;g2d5424f4813_0_1081"/>
          <p:cNvSpPr/>
          <p:nvPr/>
        </p:nvSpPr>
        <p:spPr>
          <a:xfrm>
            <a:off x="769382" y="7276267"/>
            <a:ext cx="7605300" cy="351600"/>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D6E5EF"/>
              </a:buClr>
              <a:buSzPts val="1700"/>
              <a:buFont typeface="Arial"/>
              <a:buNone/>
            </a:pPr>
            <a:r>
              <a:rPr b="0" i="0" lang="en-US" sz="1700" u="none" cap="none" strike="noStrike">
                <a:solidFill>
                  <a:srgbClr val="D6E5EF"/>
                </a:solidFill>
                <a:latin typeface="Arial"/>
                <a:ea typeface="Arial"/>
                <a:cs typeface="Arial"/>
                <a:sym typeface="Arial"/>
              </a:rPr>
              <a:t>Resalta relaciones climáticas importantes para el análisis hídrico.</a:t>
            </a:r>
            <a:endParaRPr b="0" i="0" sz="1700" u="none" cap="none" strike="noStrike"/>
          </a:p>
        </p:txBody>
      </p:sp>
      <p:pic>
        <p:nvPicPr>
          <p:cNvPr id="582" name="Google Shape;582;g2d5424f4813_0_1081"/>
          <p:cNvPicPr preferRelativeResize="0"/>
          <p:nvPr/>
        </p:nvPicPr>
        <p:blipFill>
          <a:blip r:embed="rId7">
            <a:alphaModFix/>
          </a:blip>
          <a:stretch>
            <a:fillRect/>
          </a:stretch>
        </p:blipFill>
        <p:spPr>
          <a:xfrm>
            <a:off x="7069574" y="0"/>
            <a:ext cx="2074424" cy="10881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pic>
        <p:nvPicPr>
          <p:cNvPr descr="preencoded.png" id="588" name="Google Shape;588;g2d5424f4813_0_112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89" name="Google Shape;589;g2d5424f4813_0_1126"/>
          <p:cNvSpPr/>
          <p:nvPr/>
        </p:nvSpPr>
        <p:spPr>
          <a:xfrm>
            <a:off x="845349" y="2115262"/>
            <a:ext cx="56325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Conclusión</a:t>
            </a:r>
            <a:endParaRPr b="0" i="0" sz="4400" u="none" cap="none" strike="noStrike"/>
          </a:p>
        </p:txBody>
      </p:sp>
      <p:sp>
        <p:nvSpPr>
          <p:cNvPr id="590" name="Google Shape;590;g2d5424f4813_0_1126"/>
          <p:cNvSpPr/>
          <p:nvPr/>
        </p:nvSpPr>
        <p:spPr>
          <a:xfrm>
            <a:off x="837724" y="3227427"/>
            <a:ext cx="7468500" cy="2837700"/>
          </a:xfrm>
          <a:prstGeom prst="roundRect">
            <a:avLst>
              <a:gd fmla="val 1265" name="adj"/>
            </a:avLst>
          </a:prstGeom>
          <a:noFill/>
          <a:ln cap="flat" cmpd="sng" w="9525">
            <a:solidFill>
              <a:srgbClr val="FFFFFF">
                <a:alpha val="2392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g2d5424f4813_0_1126"/>
          <p:cNvSpPr/>
          <p:nvPr/>
        </p:nvSpPr>
        <p:spPr>
          <a:xfrm>
            <a:off x="845344" y="3235047"/>
            <a:ext cx="7453200" cy="685500"/>
          </a:xfrm>
          <a:prstGeom prst="rect">
            <a:avLst/>
          </a:prstGeom>
          <a:solidFill>
            <a:srgbClr val="FFFFFF">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g2d5424f4813_0_1126"/>
          <p:cNvSpPr/>
          <p:nvPr/>
        </p:nvSpPr>
        <p:spPr>
          <a:xfrm>
            <a:off x="1084659" y="3386257"/>
            <a:ext cx="32442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Matriz Seleccionada</a:t>
            </a:r>
            <a:endParaRPr b="0" i="0" sz="1850" u="none" cap="none" strike="noStrike"/>
          </a:p>
        </p:txBody>
      </p:sp>
      <p:sp>
        <p:nvSpPr>
          <p:cNvPr id="593" name="Google Shape;593;g2d5424f4813_0_1126"/>
          <p:cNvSpPr/>
          <p:nvPr/>
        </p:nvSpPr>
        <p:spPr>
          <a:xfrm>
            <a:off x="4487251" y="3386332"/>
            <a:ext cx="32442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Matriz de Correlación #4</a:t>
            </a:r>
            <a:endParaRPr b="0" i="0" sz="1850" u="none" cap="none" strike="noStrike"/>
          </a:p>
        </p:txBody>
      </p:sp>
      <p:sp>
        <p:nvSpPr>
          <p:cNvPr id="594" name="Google Shape;594;g2d5424f4813_0_1126"/>
          <p:cNvSpPr/>
          <p:nvPr/>
        </p:nvSpPr>
        <p:spPr>
          <a:xfrm>
            <a:off x="845344" y="3920490"/>
            <a:ext cx="7453200" cy="1068600"/>
          </a:xfrm>
          <a:prstGeom prst="rect">
            <a:avLst/>
          </a:prstGeom>
          <a:solidFill>
            <a:srgbClr val="000000">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g2d5424f4813_0_1126"/>
          <p:cNvSpPr/>
          <p:nvPr/>
        </p:nvSpPr>
        <p:spPr>
          <a:xfrm>
            <a:off x="1084659" y="4071699"/>
            <a:ext cx="32442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Razón Principal</a:t>
            </a:r>
            <a:endParaRPr b="0" i="0" sz="1850" u="none" cap="none" strike="noStrike"/>
          </a:p>
        </p:txBody>
      </p:sp>
      <p:sp>
        <p:nvSpPr>
          <p:cNvPr id="596" name="Google Shape;596;g2d5424f4813_0_1126"/>
          <p:cNvSpPr/>
          <p:nvPr/>
        </p:nvSpPr>
        <p:spPr>
          <a:xfrm>
            <a:off x="4487250" y="4111975"/>
            <a:ext cx="3864300" cy="10686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Captura patrones estacionales sin ruido innecesario</a:t>
            </a:r>
            <a:endParaRPr b="0" i="0" sz="1850" u="none" cap="none" strike="noStrike"/>
          </a:p>
        </p:txBody>
      </p:sp>
      <p:sp>
        <p:nvSpPr>
          <p:cNvPr id="597" name="Google Shape;597;g2d5424f4813_0_1126"/>
          <p:cNvSpPr/>
          <p:nvPr/>
        </p:nvSpPr>
        <p:spPr>
          <a:xfrm>
            <a:off x="845344" y="4988957"/>
            <a:ext cx="7453200" cy="1068600"/>
          </a:xfrm>
          <a:prstGeom prst="rect">
            <a:avLst/>
          </a:prstGeom>
          <a:solidFill>
            <a:srgbClr val="FFFFFF">
              <a:alpha val="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g2d5424f4813_0_1126"/>
          <p:cNvSpPr/>
          <p:nvPr/>
        </p:nvSpPr>
        <p:spPr>
          <a:xfrm>
            <a:off x="1084659" y="5140166"/>
            <a:ext cx="3244200" cy="383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Beneficio Clave</a:t>
            </a:r>
            <a:endParaRPr b="0" i="0" sz="1850" u="none" cap="none" strike="noStrike"/>
          </a:p>
        </p:txBody>
      </p:sp>
      <p:sp>
        <p:nvSpPr>
          <p:cNvPr id="599" name="Google Shape;599;g2d5424f4813_0_1126"/>
          <p:cNvSpPr/>
          <p:nvPr/>
        </p:nvSpPr>
        <p:spPr>
          <a:xfrm>
            <a:off x="4487251" y="5140166"/>
            <a:ext cx="3244200" cy="7659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Predicción eficiente de recursos hídricos</a:t>
            </a:r>
            <a:endParaRPr b="0" i="0" sz="1850" u="none" cap="none" strike="noStrike"/>
          </a:p>
        </p:txBody>
      </p:sp>
      <p:pic>
        <p:nvPicPr>
          <p:cNvPr id="600" name="Google Shape;600;g2d5424f4813_0_1126"/>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pic>
        <p:nvPicPr>
          <p:cNvPr descr="preencoded.png" id="606" name="Google Shape;606;g2d5424f4813_0_1172"/>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607" name="Google Shape;607;g2d5424f4813_0_1172"/>
          <p:cNvSpPr/>
          <p:nvPr/>
        </p:nvSpPr>
        <p:spPr>
          <a:xfrm>
            <a:off x="837724" y="814806"/>
            <a:ext cx="7468500" cy="2914800"/>
          </a:xfrm>
          <a:prstGeom prst="rect">
            <a:avLst/>
          </a:prstGeom>
          <a:noFill/>
          <a:ln>
            <a:noFill/>
          </a:ln>
        </p:spPr>
        <p:txBody>
          <a:bodyPr anchorCtr="0" anchor="t" bIns="0" lIns="0" spcFirstLastPara="1" rIns="0" wrap="square" tIns="0">
            <a:noAutofit/>
          </a:bodyPr>
          <a:lstStyle/>
          <a:p>
            <a:pPr indent="0" lvl="0" marL="0" marR="0" rtl="0" algn="l">
              <a:lnSpc>
                <a:spcPct val="125409"/>
              </a:lnSpc>
              <a:spcBef>
                <a:spcPts val="0"/>
              </a:spcBef>
              <a:spcAft>
                <a:spcPts val="0"/>
              </a:spcAft>
              <a:buClr>
                <a:srgbClr val="F98AC7"/>
              </a:buClr>
              <a:buSzPts val="6100"/>
              <a:buFont typeface="Lora"/>
              <a:buNone/>
            </a:pPr>
            <a:r>
              <a:rPr b="0" i="0" lang="en-US" sz="6100" u="none" cap="none" strike="noStrike">
                <a:solidFill>
                  <a:srgbClr val="F98AC7"/>
                </a:solidFill>
                <a:latin typeface="Lora"/>
                <a:ea typeface="Lora"/>
                <a:cs typeface="Lora"/>
                <a:sym typeface="Lora"/>
              </a:rPr>
              <a:t>Modelos de Predicción para Recursos Hídricos</a:t>
            </a:r>
            <a:endParaRPr b="0" i="0" sz="6100" u="none" cap="none" strike="noStrike"/>
          </a:p>
        </p:txBody>
      </p:sp>
      <p:sp>
        <p:nvSpPr>
          <p:cNvPr id="608" name="Google Shape;608;g2d5424f4813_0_1172"/>
          <p:cNvSpPr/>
          <p:nvPr/>
        </p:nvSpPr>
        <p:spPr>
          <a:xfrm>
            <a:off x="837724" y="4985504"/>
            <a:ext cx="7468500" cy="1532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La selección y aplicación de modelos adecuados es crucial para la predicción precisa de recursos hídricos. Este análisis examina varios modelos y sus resultados para determinar la mejor opción en el contexto de las cuencas hidrológicas.</a:t>
            </a:r>
            <a:endParaRPr b="0" i="0" sz="1850" u="none" cap="none" strike="noStrike"/>
          </a:p>
        </p:txBody>
      </p:sp>
      <p:pic>
        <p:nvPicPr>
          <p:cNvPr id="609" name="Google Shape;609;g2d5424f4813_0_1172"/>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pic>
        <p:nvPicPr>
          <p:cNvPr descr="preencoded.png" id="615" name="Google Shape;615;g2d5424f4813_0_1221"/>
          <p:cNvPicPr preferRelativeResize="0"/>
          <p:nvPr/>
        </p:nvPicPr>
        <p:blipFill rotWithShape="1">
          <a:blip r:embed="rId3">
            <a:alphaModFix/>
          </a:blip>
          <a:srcRect b="0" l="0" r="0" t="0"/>
          <a:stretch/>
        </p:blipFill>
        <p:spPr>
          <a:xfrm>
            <a:off x="0" y="0"/>
            <a:ext cx="14630400" cy="2618184"/>
          </a:xfrm>
          <a:prstGeom prst="rect">
            <a:avLst/>
          </a:prstGeom>
          <a:noFill/>
          <a:ln>
            <a:noFill/>
          </a:ln>
        </p:spPr>
      </p:pic>
      <p:sp>
        <p:nvSpPr>
          <p:cNvPr id="616" name="Google Shape;616;g2d5424f4813_0_1221"/>
          <p:cNvSpPr/>
          <p:nvPr/>
        </p:nvSpPr>
        <p:spPr>
          <a:xfrm>
            <a:off x="733068" y="3359944"/>
            <a:ext cx="4928400" cy="615900"/>
          </a:xfrm>
          <a:prstGeom prst="rect">
            <a:avLst/>
          </a:prstGeom>
          <a:noFill/>
          <a:ln>
            <a:noFill/>
          </a:ln>
        </p:spPr>
        <p:txBody>
          <a:bodyPr anchorCtr="0" anchor="t" bIns="0" lIns="0" spcFirstLastPara="1" rIns="0" wrap="square" tIns="0">
            <a:noAutofit/>
          </a:bodyPr>
          <a:lstStyle/>
          <a:p>
            <a:pPr indent="0" lvl="0" marL="0" marR="0" rtl="0" algn="l">
              <a:lnSpc>
                <a:spcPct val="125974"/>
              </a:lnSpc>
              <a:spcBef>
                <a:spcPts val="0"/>
              </a:spcBef>
              <a:spcAft>
                <a:spcPts val="0"/>
              </a:spcAft>
              <a:buClr>
                <a:srgbClr val="F98AC7"/>
              </a:buClr>
              <a:buSzPts val="3850"/>
              <a:buFont typeface="Lora"/>
              <a:buNone/>
            </a:pPr>
            <a:r>
              <a:rPr b="0" i="0" lang="en-US" sz="3850" u="none" cap="none" strike="noStrike">
                <a:solidFill>
                  <a:srgbClr val="F98AC7"/>
                </a:solidFill>
                <a:latin typeface="Lora"/>
                <a:ea typeface="Lora"/>
                <a:cs typeface="Lora"/>
                <a:sym typeface="Lora"/>
              </a:rPr>
              <a:t>Regresión Lineal</a:t>
            </a:r>
            <a:endParaRPr b="0" i="0" sz="3850" u="none" cap="none" strike="noStrike"/>
          </a:p>
        </p:txBody>
      </p:sp>
      <p:sp>
        <p:nvSpPr>
          <p:cNvPr id="617" name="Google Shape;617;g2d5424f4813_0_1221"/>
          <p:cNvSpPr/>
          <p:nvPr/>
        </p:nvSpPr>
        <p:spPr>
          <a:xfrm>
            <a:off x="733068" y="4289941"/>
            <a:ext cx="4248600" cy="3197700"/>
          </a:xfrm>
          <a:prstGeom prst="roundRect">
            <a:avLst>
              <a:gd fmla="val 98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g2d5424f4813_0_1221"/>
          <p:cNvSpPr/>
          <p:nvPr/>
        </p:nvSpPr>
        <p:spPr>
          <a:xfrm>
            <a:off x="942499" y="4499372"/>
            <a:ext cx="2464200" cy="3081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Descripción</a:t>
            </a:r>
            <a:endParaRPr b="0" i="0" sz="1900" u="none" cap="none" strike="noStrike"/>
          </a:p>
        </p:txBody>
      </p:sp>
      <p:sp>
        <p:nvSpPr>
          <p:cNvPr id="619" name="Google Shape;619;g2d5424f4813_0_1221"/>
          <p:cNvSpPr/>
          <p:nvPr/>
        </p:nvSpPr>
        <p:spPr>
          <a:xfrm>
            <a:off x="942499" y="4932998"/>
            <a:ext cx="3829500" cy="13401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Este modelo busca una relación directa entre las variables (como precipitación, temperatura y humedad) y el recurso hídrico.</a:t>
            </a:r>
            <a:endParaRPr b="0" i="0" sz="1600" u="none" cap="none" strike="noStrike"/>
          </a:p>
        </p:txBody>
      </p:sp>
      <p:sp>
        <p:nvSpPr>
          <p:cNvPr id="620" name="Google Shape;620;g2d5424f4813_0_1221"/>
          <p:cNvSpPr/>
          <p:nvPr/>
        </p:nvSpPr>
        <p:spPr>
          <a:xfrm>
            <a:off x="5191006" y="4289941"/>
            <a:ext cx="4248600" cy="3197700"/>
          </a:xfrm>
          <a:prstGeom prst="roundRect">
            <a:avLst>
              <a:gd fmla="val 98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g2d5424f4813_0_1221"/>
          <p:cNvSpPr/>
          <p:nvPr/>
        </p:nvSpPr>
        <p:spPr>
          <a:xfrm>
            <a:off x="5400437" y="4499372"/>
            <a:ext cx="2464200" cy="3081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Método</a:t>
            </a:r>
            <a:endParaRPr b="0" i="0" sz="1900" u="none" cap="none" strike="noStrike"/>
          </a:p>
        </p:txBody>
      </p:sp>
      <p:sp>
        <p:nvSpPr>
          <p:cNvPr id="622" name="Google Shape;622;g2d5424f4813_0_1221"/>
          <p:cNvSpPr/>
          <p:nvPr/>
        </p:nvSpPr>
        <p:spPr>
          <a:xfrm>
            <a:off x="5400437" y="4932998"/>
            <a:ext cx="3829500" cy="13401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Utiliza una línea recta para hacer las predicciones, lo cual es útil si las variables tienen una relación lineal o proporcional con el recurso hídrico.</a:t>
            </a:r>
            <a:endParaRPr b="0" i="0" sz="1600" u="none" cap="none" strike="noStrike"/>
          </a:p>
        </p:txBody>
      </p:sp>
      <p:sp>
        <p:nvSpPr>
          <p:cNvPr id="623" name="Google Shape;623;g2d5424f4813_0_1221"/>
          <p:cNvSpPr/>
          <p:nvPr/>
        </p:nvSpPr>
        <p:spPr>
          <a:xfrm>
            <a:off x="9648944" y="4289941"/>
            <a:ext cx="4248600" cy="3197700"/>
          </a:xfrm>
          <a:prstGeom prst="roundRect">
            <a:avLst>
              <a:gd fmla="val 98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g2d5424f4813_0_1221"/>
          <p:cNvSpPr/>
          <p:nvPr/>
        </p:nvSpPr>
        <p:spPr>
          <a:xfrm>
            <a:off x="9858375" y="4499372"/>
            <a:ext cx="2464200" cy="30810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Desempeño</a:t>
            </a:r>
            <a:endParaRPr b="0" i="0" sz="1900" u="none" cap="none" strike="noStrike"/>
          </a:p>
        </p:txBody>
      </p:sp>
      <p:sp>
        <p:nvSpPr>
          <p:cNvPr id="625" name="Google Shape;625;g2d5424f4813_0_1221"/>
          <p:cNvSpPr/>
          <p:nvPr/>
        </p:nvSpPr>
        <p:spPr>
          <a:xfrm>
            <a:off x="9858375" y="4932998"/>
            <a:ext cx="3829500" cy="23454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Regresión Lineal presenta un desempeño más limitado, con valores bajos y negativos en algunas particiones, sugiriendo que estos métodos podrían no capturar adecuadamente la complejidad de la interacción entre variables en el contexto hidrológico de las cuencas.</a:t>
            </a:r>
            <a:endParaRPr b="0" i="0" sz="1600" u="none" cap="none" strike="noStrike"/>
          </a:p>
        </p:txBody>
      </p:sp>
      <p:pic>
        <p:nvPicPr>
          <p:cNvPr id="626" name="Google Shape;626;g2d5424f4813_0_1221"/>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g2d5424f4813_0_1278"/>
          <p:cNvSpPr/>
          <p:nvPr/>
        </p:nvSpPr>
        <p:spPr>
          <a:xfrm>
            <a:off x="837725" y="1336725"/>
            <a:ext cx="7929000" cy="704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4400"/>
              <a:buFont typeface="Lora"/>
              <a:buNone/>
            </a:pPr>
            <a:r>
              <a:rPr b="0" i="0" lang="en-US" sz="4400" u="none" cap="none" strike="noStrike">
                <a:solidFill>
                  <a:srgbClr val="F98AC7"/>
                </a:solidFill>
                <a:latin typeface="Lora"/>
                <a:ea typeface="Lora"/>
                <a:cs typeface="Lora"/>
                <a:sym typeface="Lora"/>
              </a:rPr>
              <a:t>Regresión Polinómica</a:t>
            </a:r>
            <a:endParaRPr b="0" i="0" sz="4400" u="none" cap="none" strike="noStrike"/>
          </a:p>
        </p:txBody>
      </p:sp>
      <p:sp>
        <p:nvSpPr>
          <p:cNvPr id="633" name="Google Shape;633;g2d5424f4813_0_1278"/>
          <p:cNvSpPr/>
          <p:nvPr/>
        </p:nvSpPr>
        <p:spPr>
          <a:xfrm>
            <a:off x="837724" y="2639020"/>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Características</a:t>
            </a:r>
            <a:endParaRPr b="0" i="0" sz="2200" u="none" cap="none" strike="noStrike"/>
          </a:p>
        </p:txBody>
      </p:sp>
      <p:sp>
        <p:nvSpPr>
          <p:cNvPr id="634" name="Google Shape;634;g2d5424f4813_0_1278"/>
          <p:cNvSpPr/>
          <p:nvPr/>
        </p:nvSpPr>
        <p:spPr>
          <a:xfrm>
            <a:off x="837724" y="3230285"/>
            <a:ext cx="3928500" cy="19152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A diferencia de la regresión lineal, este modelo emplea una ecuación polinómica, lo que le permite ajustarse a relaciones más complejas y curvas en los datos.</a:t>
            </a:r>
            <a:endParaRPr b="0" i="0" sz="1850" u="none" cap="none" strike="noStrike"/>
          </a:p>
        </p:txBody>
      </p:sp>
      <p:sp>
        <p:nvSpPr>
          <p:cNvPr id="635" name="Google Shape;635;g2d5424f4813_0_1278"/>
          <p:cNvSpPr/>
          <p:nvPr/>
        </p:nvSpPr>
        <p:spPr>
          <a:xfrm>
            <a:off x="5357813" y="2639020"/>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Aplicación</a:t>
            </a:r>
            <a:endParaRPr b="0" i="0" sz="2200" u="none" cap="none" strike="noStrike"/>
          </a:p>
        </p:txBody>
      </p:sp>
      <p:sp>
        <p:nvSpPr>
          <p:cNvPr id="636" name="Google Shape;636;g2d5424f4813_0_1278"/>
          <p:cNvSpPr/>
          <p:nvPr/>
        </p:nvSpPr>
        <p:spPr>
          <a:xfrm>
            <a:off x="5357813" y="3230285"/>
            <a:ext cx="3928500" cy="15321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Esto es útil si la relación entre las variables y el recurso hídrico no es estrictamente lineal y muestra cambios más complejos.</a:t>
            </a:r>
            <a:endParaRPr b="0" i="0" sz="1850" u="none" cap="none" strike="noStrike"/>
          </a:p>
        </p:txBody>
      </p:sp>
      <p:sp>
        <p:nvSpPr>
          <p:cNvPr id="637" name="Google Shape;637;g2d5424f4813_0_1278"/>
          <p:cNvSpPr/>
          <p:nvPr/>
        </p:nvSpPr>
        <p:spPr>
          <a:xfrm>
            <a:off x="9877901" y="2639020"/>
            <a:ext cx="2816100" cy="351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2200"/>
              <a:buFont typeface="Lora"/>
              <a:buNone/>
            </a:pPr>
            <a:r>
              <a:rPr b="0" i="0" lang="en-US" sz="2200" u="none" cap="none" strike="noStrike">
                <a:solidFill>
                  <a:srgbClr val="F98AC7"/>
                </a:solidFill>
                <a:latin typeface="Lora"/>
                <a:ea typeface="Lora"/>
                <a:cs typeface="Lora"/>
                <a:sym typeface="Lora"/>
              </a:rPr>
              <a:t>Resultados</a:t>
            </a:r>
            <a:endParaRPr b="0" i="0" sz="2200" u="none" cap="none" strike="noStrike"/>
          </a:p>
        </p:txBody>
      </p:sp>
      <p:sp>
        <p:nvSpPr>
          <p:cNvPr id="638" name="Google Shape;638;g2d5424f4813_0_1278"/>
          <p:cNvSpPr/>
          <p:nvPr/>
        </p:nvSpPr>
        <p:spPr>
          <a:xfrm>
            <a:off x="9877901" y="3230285"/>
            <a:ext cx="3928500" cy="3447300"/>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D6E5EF"/>
              </a:buClr>
              <a:buSzPts val="1850"/>
              <a:buFont typeface="Arial"/>
              <a:buNone/>
            </a:pPr>
            <a:r>
              <a:rPr b="0" i="0" lang="en-US" sz="1850" u="none" cap="none" strike="noStrike">
                <a:solidFill>
                  <a:srgbClr val="D6E5EF"/>
                </a:solidFill>
                <a:latin typeface="Arial"/>
                <a:ea typeface="Arial"/>
                <a:cs typeface="Arial"/>
                <a:sym typeface="Arial"/>
              </a:rPr>
              <a:t>Regresión Polinómica de Grado 2 también ha logrado un buen desempeño en varias combinaciones de variables, especialmente en configuraciones donde se utilizan técnicas de codificación. Sin embargo, la efectividad de este modelo disminuye en ciertos ajustes, como cuando se incluye la velocidad.</a:t>
            </a:r>
            <a:endParaRPr b="0" i="0" sz="1850" u="none" cap="none" strike="noStrike"/>
          </a:p>
        </p:txBody>
      </p:sp>
      <p:pic>
        <p:nvPicPr>
          <p:cNvPr id="639" name="Google Shape;639;g2d5424f4813_0_1278"/>
          <p:cNvPicPr preferRelativeResize="0"/>
          <p:nvPr/>
        </p:nvPicPr>
        <p:blipFill>
          <a:blip r:embed="rId3">
            <a:alphaModFix/>
          </a:blip>
          <a:stretch>
            <a:fillRect/>
          </a:stretch>
        </p:blipFill>
        <p:spPr>
          <a:xfrm>
            <a:off x="12555974" y="0"/>
            <a:ext cx="2074424" cy="10881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pic>
        <p:nvPicPr>
          <p:cNvPr descr="preencoded.png" id="645" name="Google Shape;645;g2d5424f4813_0_133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646" name="Google Shape;646;g2d5424f4813_0_1331"/>
          <p:cNvSpPr/>
          <p:nvPr/>
        </p:nvSpPr>
        <p:spPr>
          <a:xfrm>
            <a:off x="615434" y="904280"/>
            <a:ext cx="4137600" cy="517200"/>
          </a:xfrm>
          <a:prstGeom prst="rect">
            <a:avLst/>
          </a:prstGeom>
          <a:noFill/>
          <a:ln>
            <a:noFill/>
          </a:ln>
        </p:spPr>
        <p:txBody>
          <a:bodyPr anchorCtr="0" anchor="t" bIns="0" lIns="0" spcFirstLastPara="1" rIns="0" wrap="square" tIns="0">
            <a:noAutofit/>
          </a:bodyPr>
          <a:lstStyle/>
          <a:p>
            <a:pPr indent="0" lvl="0" marL="0" marR="0" rtl="0" algn="l">
              <a:lnSpc>
                <a:spcPct val="124615"/>
              </a:lnSpc>
              <a:spcBef>
                <a:spcPts val="0"/>
              </a:spcBef>
              <a:spcAft>
                <a:spcPts val="0"/>
              </a:spcAft>
              <a:buClr>
                <a:srgbClr val="F98AC7"/>
              </a:buClr>
              <a:buSzPts val="3250"/>
              <a:buFont typeface="Lora"/>
              <a:buNone/>
            </a:pPr>
            <a:r>
              <a:rPr b="0" i="0" lang="en-US" sz="3250" u="none" cap="none" strike="noStrike">
                <a:solidFill>
                  <a:srgbClr val="F98AC7"/>
                </a:solidFill>
                <a:latin typeface="Lora"/>
                <a:ea typeface="Lora"/>
                <a:cs typeface="Lora"/>
                <a:sym typeface="Lora"/>
              </a:rPr>
              <a:t>Random Forest</a:t>
            </a:r>
            <a:endParaRPr b="0" i="0" sz="3250" u="none" cap="none" strike="noStrike"/>
          </a:p>
        </p:txBody>
      </p:sp>
      <p:sp>
        <p:nvSpPr>
          <p:cNvPr id="647" name="Google Shape;647;g2d5424f4813_0_1331"/>
          <p:cNvSpPr/>
          <p:nvPr/>
        </p:nvSpPr>
        <p:spPr>
          <a:xfrm>
            <a:off x="867727" y="1685092"/>
            <a:ext cx="22800" cy="5640300"/>
          </a:xfrm>
          <a:prstGeom prst="roundRect">
            <a:avLst>
              <a:gd fmla="val 115388"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g2d5424f4813_0_1331"/>
          <p:cNvSpPr/>
          <p:nvPr/>
        </p:nvSpPr>
        <p:spPr>
          <a:xfrm>
            <a:off x="1054120" y="2069187"/>
            <a:ext cx="615300" cy="22800"/>
          </a:xfrm>
          <a:prstGeom prst="roundRect">
            <a:avLst>
              <a:gd fmla="val 115388"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g2d5424f4813_0_1331"/>
          <p:cNvSpPr/>
          <p:nvPr/>
        </p:nvSpPr>
        <p:spPr>
          <a:xfrm>
            <a:off x="681335" y="1882854"/>
            <a:ext cx="395700" cy="3957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g2d5424f4813_0_1331"/>
          <p:cNvSpPr/>
          <p:nvPr/>
        </p:nvSpPr>
        <p:spPr>
          <a:xfrm>
            <a:off x="833973" y="1956554"/>
            <a:ext cx="90300" cy="248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1950"/>
              <a:buFont typeface="Lora"/>
              <a:buNone/>
            </a:pPr>
            <a:r>
              <a:rPr b="0" i="0" lang="en-US" sz="1950" u="none" cap="none" strike="noStrike">
                <a:solidFill>
                  <a:srgbClr val="D6E5EF"/>
                </a:solidFill>
                <a:latin typeface="Lora"/>
                <a:ea typeface="Lora"/>
                <a:cs typeface="Lora"/>
                <a:sym typeface="Lora"/>
              </a:rPr>
              <a:t>1</a:t>
            </a:r>
            <a:endParaRPr b="0" i="0" sz="1950" u="none" cap="none" strike="noStrike"/>
          </a:p>
        </p:txBody>
      </p:sp>
      <p:sp>
        <p:nvSpPr>
          <p:cNvPr id="651" name="Google Shape;651;g2d5424f4813_0_1331"/>
          <p:cNvSpPr/>
          <p:nvPr/>
        </p:nvSpPr>
        <p:spPr>
          <a:xfrm>
            <a:off x="1846302" y="1860828"/>
            <a:ext cx="2068800" cy="25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600"/>
              <a:buFont typeface="Lora"/>
              <a:buNone/>
            </a:pPr>
            <a:r>
              <a:rPr b="0" i="0" lang="en-US" sz="1600" u="none" cap="none" strike="noStrike">
                <a:solidFill>
                  <a:srgbClr val="D6E5EF"/>
                </a:solidFill>
                <a:latin typeface="Lora"/>
                <a:ea typeface="Lora"/>
                <a:cs typeface="Lora"/>
                <a:sym typeface="Lora"/>
              </a:rPr>
              <a:t>Definición</a:t>
            </a:r>
            <a:endParaRPr b="0" i="0" sz="1600" u="none" cap="none" strike="noStrike"/>
          </a:p>
        </p:txBody>
      </p:sp>
      <p:sp>
        <p:nvSpPr>
          <p:cNvPr id="652" name="Google Shape;652;g2d5424f4813_0_1331"/>
          <p:cNvSpPr/>
          <p:nvPr/>
        </p:nvSpPr>
        <p:spPr>
          <a:xfrm>
            <a:off x="1846302" y="2224921"/>
            <a:ext cx="6682200" cy="281400"/>
          </a:xfrm>
          <a:prstGeom prst="rect">
            <a:avLst/>
          </a:prstGeom>
          <a:noFill/>
          <a:ln>
            <a:noFill/>
          </a:ln>
        </p:spPr>
        <p:txBody>
          <a:bodyPr anchorCtr="0" anchor="t" bIns="0" lIns="0" spcFirstLastPara="1" rIns="0" wrap="square" tIns="0">
            <a:noAutofit/>
          </a:bodyPr>
          <a:lstStyle/>
          <a:p>
            <a:pPr indent="0" lvl="0" marL="0" marR="0" rtl="0" algn="l">
              <a:lnSpc>
                <a:spcPct val="162963"/>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Es un modelo avanzado que utiliza múltiples árboles de decisión para mejorar la precisión.</a:t>
            </a:r>
            <a:endParaRPr b="0" i="0" sz="1350" u="none" cap="none" strike="noStrike"/>
          </a:p>
        </p:txBody>
      </p:sp>
      <p:sp>
        <p:nvSpPr>
          <p:cNvPr id="653" name="Google Shape;653;g2d5424f4813_0_1331"/>
          <p:cNvSpPr/>
          <p:nvPr/>
        </p:nvSpPr>
        <p:spPr>
          <a:xfrm>
            <a:off x="1054120" y="3241834"/>
            <a:ext cx="615300" cy="22800"/>
          </a:xfrm>
          <a:prstGeom prst="roundRect">
            <a:avLst>
              <a:gd fmla="val 115388"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g2d5424f4813_0_1331"/>
          <p:cNvSpPr/>
          <p:nvPr/>
        </p:nvSpPr>
        <p:spPr>
          <a:xfrm>
            <a:off x="681335" y="3055501"/>
            <a:ext cx="395700" cy="3957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g2d5424f4813_0_1331"/>
          <p:cNvSpPr/>
          <p:nvPr/>
        </p:nvSpPr>
        <p:spPr>
          <a:xfrm>
            <a:off x="812423" y="3129201"/>
            <a:ext cx="133500" cy="248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1950"/>
              <a:buFont typeface="Lora"/>
              <a:buNone/>
            </a:pPr>
            <a:r>
              <a:rPr b="0" i="0" lang="en-US" sz="1950" u="none" cap="none" strike="noStrike">
                <a:solidFill>
                  <a:srgbClr val="D6E5EF"/>
                </a:solidFill>
                <a:latin typeface="Lora"/>
                <a:ea typeface="Lora"/>
                <a:cs typeface="Lora"/>
                <a:sym typeface="Lora"/>
              </a:rPr>
              <a:t>2</a:t>
            </a:r>
            <a:endParaRPr b="0" i="0" sz="1950" u="none" cap="none" strike="noStrike"/>
          </a:p>
        </p:txBody>
      </p:sp>
      <p:sp>
        <p:nvSpPr>
          <p:cNvPr id="656" name="Google Shape;656;g2d5424f4813_0_1331"/>
          <p:cNvSpPr/>
          <p:nvPr/>
        </p:nvSpPr>
        <p:spPr>
          <a:xfrm>
            <a:off x="1846302" y="3033474"/>
            <a:ext cx="2068800" cy="25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600"/>
              <a:buFont typeface="Lora"/>
              <a:buNone/>
            </a:pPr>
            <a:r>
              <a:rPr b="0" i="0" lang="en-US" sz="1600" u="none" cap="none" strike="noStrike">
                <a:solidFill>
                  <a:srgbClr val="D6E5EF"/>
                </a:solidFill>
                <a:latin typeface="Lora"/>
                <a:ea typeface="Lora"/>
                <a:cs typeface="Lora"/>
                <a:sym typeface="Lora"/>
              </a:rPr>
              <a:t>Funcionamiento</a:t>
            </a:r>
            <a:endParaRPr b="0" i="0" sz="1600" u="none" cap="none" strike="noStrike"/>
          </a:p>
        </p:txBody>
      </p:sp>
      <p:sp>
        <p:nvSpPr>
          <p:cNvPr id="657" name="Google Shape;657;g2d5424f4813_0_1331"/>
          <p:cNvSpPr/>
          <p:nvPr/>
        </p:nvSpPr>
        <p:spPr>
          <a:xfrm>
            <a:off x="1846302" y="3397568"/>
            <a:ext cx="6682200" cy="562800"/>
          </a:xfrm>
          <a:prstGeom prst="rect">
            <a:avLst/>
          </a:prstGeom>
          <a:noFill/>
          <a:ln>
            <a:noFill/>
          </a:ln>
        </p:spPr>
        <p:txBody>
          <a:bodyPr anchorCtr="0" anchor="t" bIns="0" lIns="0" spcFirstLastPara="1" rIns="0" wrap="square" tIns="0">
            <a:noAutofit/>
          </a:bodyPr>
          <a:lstStyle/>
          <a:p>
            <a:pPr indent="0" lvl="0" marL="0" marR="0" rtl="0" algn="l">
              <a:lnSpc>
                <a:spcPct val="162963"/>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Cada árbol se entrena en diferentes partes del conjunto de datos y sus resultados se combinan.</a:t>
            </a:r>
            <a:endParaRPr b="0" i="0" sz="1350" u="none" cap="none" strike="noStrike"/>
          </a:p>
        </p:txBody>
      </p:sp>
      <p:sp>
        <p:nvSpPr>
          <p:cNvPr id="658" name="Google Shape;658;g2d5424f4813_0_1331"/>
          <p:cNvSpPr/>
          <p:nvPr/>
        </p:nvSpPr>
        <p:spPr>
          <a:xfrm>
            <a:off x="1054120" y="4695825"/>
            <a:ext cx="615300" cy="22800"/>
          </a:xfrm>
          <a:prstGeom prst="roundRect">
            <a:avLst>
              <a:gd fmla="val 115388"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g2d5424f4813_0_1331"/>
          <p:cNvSpPr/>
          <p:nvPr/>
        </p:nvSpPr>
        <p:spPr>
          <a:xfrm>
            <a:off x="681335" y="4509492"/>
            <a:ext cx="395700" cy="3957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g2d5424f4813_0_1331"/>
          <p:cNvSpPr/>
          <p:nvPr/>
        </p:nvSpPr>
        <p:spPr>
          <a:xfrm>
            <a:off x="809923" y="4583192"/>
            <a:ext cx="138300" cy="248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1950"/>
              <a:buFont typeface="Lora"/>
              <a:buNone/>
            </a:pPr>
            <a:r>
              <a:rPr b="0" i="0" lang="en-US" sz="1950" u="none" cap="none" strike="noStrike">
                <a:solidFill>
                  <a:srgbClr val="D6E5EF"/>
                </a:solidFill>
                <a:latin typeface="Lora"/>
                <a:ea typeface="Lora"/>
                <a:cs typeface="Lora"/>
                <a:sym typeface="Lora"/>
              </a:rPr>
              <a:t>3</a:t>
            </a:r>
            <a:endParaRPr b="0" i="0" sz="1950" u="none" cap="none" strike="noStrike"/>
          </a:p>
        </p:txBody>
      </p:sp>
      <p:sp>
        <p:nvSpPr>
          <p:cNvPr id="661" name="Google Shape;661;g2d5424f4813_0_1331"/>
          <p:cNvSpPr/>
          <p:nvPr/>
        </p:nvSpPr>
        <p:spPr>
          <a:xfrm>
            <a:off x="1846302" y="4487466"/>
            <a:ext cx="2068800" cy="25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600"/>
              <a:buFont typeface="Lora"/>
              <a:buNone/>
            </a:pPr>
            <a:r>
              <a:rPr b="0" i="0" lang="en-US" sz="1600" u="none" cap="none" strike="noStrike">
                <a:solidFill>
                  <a:srgbClr val="D6E5EF"/>
                </a:solidFill>
                <a:latin typeface="Lora"/>
                <a:ea typeface="Lora"/>
                <a:cs typeface="Lora"/>
                <a:sym typeface="Lora"/>
              </a:rPr>
              <a:t>Ventajas</a:t>
            </a:r>
            <a:endParaRPr b="0" i="0" sz="1600" u="none" cap="none" strike="noStrike"/>
          </a:p>
        </p:txBody>
      </p:sp>
      <p:sp>
        <p:nvSpPr>
          <p:cNvPr id="662" name="Google Shape;662;g2d5424f4813_0_1331"/>
          <p:cNvSpPr/>
          <p:nvPr/>
        </p:nvSpPr>
        <p:spPr>
          <a:xfrm>
            <a:off x="1846302" y="4851559"/>
            <a:ext cx="6682200" cy="562800"/>
          </a:xfrm>
          <a:prstGeom prst="rect">
            <a:avLst/>
          </a:prstGeom>
          <a:noFill/>
          <a:ln>
            <a:noFill/>
          </a:ln>
        </p:spPr>
        <p:txBody>
          <a:bodyPr anchorCtr="0" anchor="t" bIns="0" lIns="0" spcFirstLastPara="1" rIns="0" wrap="square" tIns="0">
            <a:noAutofit/>
          </a:bodyPr>
          <a:lstStyle/>
          <a:p>
            <a:pPr indent="0" lvl="0" marL="0" marR="0" rtl="0" algn="l">
              <a:lnSpc>
                <a:spcPct val="162963"/>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Esto hace que el modelo sea robusto y capaz de manejar y mejor la variabilidad y las interacciones complejas entre las variables, lo cual es ideal para datos hidrológicos.</a:t>
            </a:r>
            <a:endParaRPr b="0" i="0" sz="1350" u="none" cap="none" strike="noStrike"/>
          </a:p>
        </p:txBody>
      </p:sp>
      <p:sp>
        <p:nvSpPr>
          <p:cNvPr id="663" name="Google Shape;663;g2d5424f4813_0_1331"/>
          <p:cNvSpPr/>
          <p:nvPr/>
        </p:nvSpPr>
        <p:spPr>
          <a:xfrm>
            <a:off x="1054120" y="6149816"/>
            <a:ext cx="615300" cy="22800"/>
          </a:xfrm>
          <a:prstGeom prst="roundRect">
            <a:avLst>
              <a:gd fmla="val 115388"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g2d5424f4813_0_1331"/>
          <p:cNvSpPr/>
          <p:nvPr/>
        </p:nvSpPr>
        <p:spPr>
          <a:xfrm>
            <a:off x="681335" y="5963483"/>
            <a:ext cx="395700" cy="39570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g2d5424f4813_0_1331"/>
          <p:cNvSpPr/>
          <p:nvPr/>
        </p:nvSpPr>
        <p:spPr>
          <a:xfrm>
            <a:off x="811828" y="6037183"/>
            <a:ext cx="134700" cy="248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1950"/>
              <a:buFont typeface="Lora"/>
              <a:buNone/>
            </a:pPr>
            <a:r>
              <a:rPr b="0" i="0" lang="en-US" sz="1950" u="none" cap="none" strike="noStrike">
                <a:solidFill>
                  <a:srgbClr val="D6E5EF"/>
                </a:solidFill>
                <a:latin typeface="Lora"/>
                <a:ea typeface="Lora"/>
                <a:cs typeface="Lora"/>
                <a:sym typeface="Lora"/>
              </a:rPr>
              <a:t>4</a:t>
            </a:r>
            <a:endParaRPr b="0" i="0" sz="1950" u="none" cap="none" strike="noStrike"/>
          </a:p>
        </p:txBody>
      </p:sp>
      <p:sp>
        <p:nvSpPr>
          <p:cNvPr id="666" name="Google Shape;666;g2d5424f4813_0_1331"/>
          <p:cNvSpPr/>
          <p:nvPr/>
        </p:nvSpPr>
        <p:spPr>
          <a:xfrm>
            <a:off x="1846302" y="5941457"/>
            <a:ext cx="2068800" cy="25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600"/>
              <a:buFont typeface="Lora"/>
              <a:buNone/>
            </a:pPr>
            <a:r>
              <a:rPr b="0" i="0" lang="en-US" sz="1600" u="none" cap="none" strike="noStrike">
                <a:solidFill>
                  <a:srgbClr val="D6E5EF"/>
                </a:solidFill>
                <a:latin typeface="Lora"/>
                <a:ea typeface="Lora"/>
                <a:cs typeface="Lora"/>
                <a:sym typeface="Lora"/>
              </a:rPr>
              <a:t>Resultados</a:t>
            </a:r>
            <a:endParaRPr b="0" i="0" sz="1600" u="none" cap="none" strike="noStrike"/>
          </a:p>
        </p:txBody>
      </p:sp>
      <p:sp>
        <p:nvSpPr>
          <p:cNvPr id="667" name="Google Shape;667;g2d5424f4813_0_1331"/>
          <p:cNvSpPr/>
          <p:nvPr/>
        </p:nvSpPr>
        <p:spPr>
          <a:xfrm>
            <a:off x="1846302" y="6305550"/>
            <a:ext cx="6682200" cy="843900"/>
          </a:xfrm>
          <a:prstGeom prst="rect">
            <a:avLst/>
          </a:prstGeom>
          <a:noFill/>
          <a:ln>
            <a:noFill/>
          </a:ln>
        </p:spPr>
        <p:txBody>
          <a:bodyPr anchorCtr="0" anchor="t" bIns="0" lIns="0" spcFirstLastPara="1" rIns="0" wrap="square" tIns="0">
            <a:noAutofit/>
          </a:bodyPr>
          <a:lstStyle/>
          <a:p>
            <a:pPr indent="0" lvl="0" marL="0" marR="0" rtl="0" algn="l">
              <a:lnSpc>
                <a:spcPct val="162963"/>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Random Forest muestra consistentemente buenos resultados en casi todas las particiones de datos, especialmente cuando se incorporan transformaciones avanzadas como el left-one-out encoding (con valores de 0.76) y target encoding en algunas particiones.</a:t>
            </a:r>
            <a:endParaRPr b="0" i="0" sz="1350" u="none" cap="none" strike="noStrike"/>
          </a:p>
        </p:txBody>
      </p:sp>
      <p:pic>
        <p:nvPicPr>
          <p:cNvPr id="668" name="Google Shape;668;g2d5424f4813_0_1331"/>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pic>
        <p:nvPicPr>
          <p:cNvPr descr="preencoded.png" id="674" name="Google Shape;674;g2d5424f4813_0_1400"/>
          <p:cNvPicPr preferRelativeResize="0"/>
          <p:nvPr/>
        </p:nvPicPr>
        <p:blipFill rotWithShape="1">
          <a:blip r:embed="rId3">
            <a:alphaModFix/>
          </a:blip>
          <a:srcRect b="0" l="0" r="0" t="0"/>
          <a:stretch/>
        </p:blipFill>
        <p:spPr>
          <a:xfrm>
            <a:off x="0" y="0"/>
            <a:ext cx="14630400" cy="2548414"/>
          </a:xfrm>
          <a:prstGeom prst="rect">
            <a:avLst/>
          </a:prstGeom>
          <a:noFill/>
          <a:ln>
            <a:noFill/>
          </a:ln>
        </p:spPr>
      </p:pic>
      <p:sp>
        <p:nvSpPr>
          <p:cNvPr id="675" name="Google Shape;675;g2d5424f4813_0_1400"/>
          <p:cNvSpPr/>
          <p:nvPr/>
        </p:nvSpPr>
        <p:spPr>
          <a:xfrm>
            <a:off x="713542" y="3204686"/>
            <a:ext cx="4797000" cy="599700"/>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F98AC7"/>
              </a:buClr>
              <a:buSzPts val="3750"/>
              <a:buFont typeface="Lora"/>
              <a:buNone/>
            </a:pPr>
            <a:r>
              <a:rPr b="0" i="0" lang="en-US" sz="3750" u="none" cap="none" strike="noStrike">
                <a:solidFill>
                  <a:srgbClr val="F98AC7"/>
                </a:solidFill>
                <a:latin typeface="Lora"/>
                <a:ea typeface="Lora"/>
                <a:cs typeface="Lora"/>
                <a:sym typeface="Lora"/>
              </a:rPr>
              <a:t>Árbol de Decisión</a:t>
            </a:r>
            <a:endParaRPr b="0" i="0" sz="3750" u="none" cap="none" strike="noStrike"/>
          </a:p>
        </p:txBody>
      </p:sp>
      <p:sp>
        <p:nvSpPr>
          <p:cNvPr id="676" name="Google Shape;676;g2d5424f4813_0_1400"/>
          <p:cNvSpPr/>
          <p:nvPr/>
        </p:nvSpPr>
        <p:spPr>
          <a:xfrm>
            <a:off x="713542" y="4339352"/>
            <a:ext cx="458700" cy="4587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g2d5424f4813_0_1400"/>
          <p:cNvSpPr/>
          <p:nvPr/>
        </p:nvSpPr>
        <p:spPr>
          <a:xfrm>
            <a:off x="890468" y="4424720"/>
            <a:ext cx="104700" cy="28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1</a:t>
            </a:r>
            <a:endParaRPr b="0" i="0" sz="2250" u="none" cap="none" strike="noStrike"/>
          </a:p>
        </p:txBody>
      </p:sp>
      <p:sp>
        <p:nvSpPr>
          <p:cNvPr id="678" name="Google Shape;678;g2d5424f4813_0_1400"/>
          <p:cNvSpPr/>
          <p:nvPr/>
        </p:nvSpPr>
        <p:spPr>
          <a:xfrm>
            <a:off x="1376005" y="4339352"/>
            <a:ext cx="23985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Funcionamiento</a:t>
            </a:r>
            <a:endParaRPr b="0" i="0" sz="1850" u="none" cap="none" strike="noStrike"/>
          </a:p>
        </p:txBody>
      </p:sp>
      <p:sp>
        <p:nvSpPr>
          <p:cNvPr id="679" name="Google Shape;679;g2d5424f4813_0_1400"/>
          <p:cNvSpPr/>
          <p:nvPr/>
        </p:nvSpPr>
        <p:spPr>
          <a:xfrm>
            <a:off x="1376005" y="4761428"/>
            <a:ext cx="5837400" cy="6522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Este modelo funciona dividiendo los datos en segmentos basados en condiciones específicas, como si fueran ramas de un árbol.</a:t>
            </a:r>
            <a:endParaRPr b="0" i="0" sz="1600" u="none" cap="none" strike="noStrike"/>
          </a:p>
        </p:txBody>
      </p:sp>
      <p:sp>
        <p:nvSpPr>
          <p:cNvPr id="680" name="Google Shape;680;g2d5424f4813_0_1400"/>
          <p:cNvSpPr/>
          <p:nvPr/>
        </p:nvSpPr>
        <p:spPr>
          <a:xfrm>
            <a:off x="7417118" y="4339352"/>
            <a:ext cx="458700" cy="4587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g2d5424f4813_0_1400"/>
          <p:cNvSpPr/>
          <p:nvPr/>
        </p:nvSpPr>
        <p:spPr>
          <a:xfrm>
            <a:off x="7569160" y="4424720"/>
            <a:ext cx="154500" cy="28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2</a:t>
            </a:r>
            <a:endParaRPr b="0" i="0" sz="2250" u="none" cap="none" strike="noStrike"/>
          </a:p>
        </p:txBody>
      </p:sp>
      <p:sp>
        <p:nvSpPr>
          <p:cNvPr id="682" name="Google Shape;682;g2d5424f4813_0_1400"/>
          <p:cNvSpPr/>
          <p:nvPr/>
        </p:nvSpPr>
        <p:spPr>
          <a:xfrm>
            <a:off x="8079581" y="4339352"/>
            <a:ext cx="23985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Ventajas</a:t>
            </a:r>
            <a:endParaRPr b="0" i="0" sz="1850" u="none" cap="none" strike="noStrike"/>
          </a:p>
        </p:txBody>
      </p:sp>
      <p:sp>
        <p:nvSpPr>
          <p:cNvPr id="683" name="Google Shape;683;g2d5424f4813_0_1400"/>
          <p:cNvSpPr/>
          <p:nvPr/>
        </p:nvSpPr>
        <p:spPr>
          <a:xfrm>
            <a:off x="8079581" y="4761428"/>
            <a:ext cx="5837400" cy="6522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Es fácil de interpretar, ya que muestra cómo se toma cada decisión en función de las variables.</a:t>
            </a:r>
            <a:endParaRPr b="0" i="0" sz="1600" u="none" cap="none" strike="noStrike"/>
          </a:p>
        </p:txBody>
      </p:sp>
      <p:sp>
        <p:nvSpPr>
          <p:cNvPr id="684" name="Google Shape;684;g2d5424f4813_0_1400"/>
          <p:cNvSpPr/>
          <p:nvPr/>
        </p:nvSpPr>
        <p:spPr>
          <a:xfrm>
            <a:off x="713542" y="5846802"/>
            <a:ext cx="458700" cy="4587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g2d5424f4813_0_1400"/>
          <p:cNvSpPr/>
          <p:nvPr/>
        </p:nvSpPr>
        <p:spPr>
          <a:xfrm>
            <a:off x="862608" y="5932170"/>
            <a:ext cx="160500" cy="28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3</a:t>
            </a:r>
            <a:endParaRPr b="0" i="0" sz="2250" u="none" cap="none" strike="noStrike"/>
          </a:p>
        </p:txBody>
      </p:sp>
      <p:sp>
        <p:nvSpPr>
          <p:cNvPr id="686" name="Google Shape;686;g2d5424f4813_0_1400"/>
          <p:cNvSpPr/>
          <p:nvPr/>
        </p:nvSpPr>
        <p:spPr>
          <a:xfrm>
            <a:off x="1376005" y="5846802"/>
            <a:ext cx="23985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Limitaciones</a:t>
            </a:r>
            <a:endParaRPr b="0" i="0" sz="1850" u="none" cap="none" strike="noStrike"/>
          </a:p>
        </p:txBody>
      </p:sp>
      <p:sp>
        <p:nvSpPr>
          <p:cNvPr id="687" name="Google Shape;687;g2d5424f4813_0_1400"/>
          <p:cNvSpPr/>
          <p:nvPr/>
        </p:nvSpPr>
        <p:spPr>
          <a:xfrm>
            <a:off x="1376005" y="6268879"/>
            <a:ext cx="5837400" cy="6522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Puede ser menos preciso que otros métodos en problemas complejos.</a:t>
            </a:r>
            <a:endParaRPr b="0" i="0" sz="1600" u="none" cap="none" strike="noStrike"/>
          </a:p>
        </p:txBody>
      </p:sp>
      <p:sp>
        <p:nvSpPr>
          <p:cNvPr id="688" name="Google Shape;688;g2d5424f4813_0_1400"/>
          <p:cNvSpPr/>
          <p:nvPr/>
        </p:nvSpPr>
        <p:spPr>
          <a:xfrm>
            <a:off x="7417118" y="5846802"/>
            <a:ext cx="458700" cy="4587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g2d5424f4813_0_1400"/>
          <p:cNvSpPr/>
          <p:nvPr/>
        </p:nvSpPr>
        <p:spPr>
          <a:xfrm>
            <a:off x="7568327" y="5932170"/>
            <a:ext cx="156000" cy="287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4</a:t>
            </a:r>
            <a:endParaRPr b="0" i="0" sz="2250" u="none" cap="none" strike="noStrike"/>
          </a:p>
        </p:txBody>
      </p:sp>
      <p:sp>
        <p:nvSpPr>
          <p:cNvPr id="690" name="Google Shape;690;g2d5424f4813_0_1400"/>
          <p:cNvSpPr/>
          <p:nvPr/>
        </p:nvSpPr>
        <p:spPr>
          <a:xfrm>
            <a:off x="8079581" y="5846802"/>
            <a:ext cx="2398500" cy="299700"/>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D6E5EF"/>
              </a:buClr>
              <a:buSzPts val="1850"/>
              <a:buFont typeface="Lora"/>
              <a:buNone/>
            </a:pPr>
            <a:r>
              <a:rPr b="0" i="0" lang="en-US" sz="1850" u="none" cap="none" strike="noStrike">
                <a:solidFill>
                  <a:srgbClr val="D6E5EF"/>
                </a:solidFill>
                <a:latin typeface="Lora"/>
                <a:ea typeface="Lora"/>
                <a:cs typeface="Lora"/>
                <a:sym typeface="Lora"/>
              </a:rPr>
              <a:t>Resultados</a:t>
            </a:r>
            <a:endParaRPr b="0" i="0" sz="1850" u="none" cap="none" strike="noStrike"/>
          </a:p>
        </p:txBody>
      </p:sp>
      <p:sp>
        <p:nvSpPr>
          <p:cNvPr id="691" name="Google Shape;691;g2d5424f4813_0_1400"/>
          <p:cNvSpPr/>
          <p:nvPr/>
        </p:nvSpPr>
        <p:spPr>
          <a:xfrm>
            <a:off x="8079581" y="6268879"/>
            <a:ext cx="5837400" cy="130440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6E5EF"/>
              </a:buClr>
              <a:buSzPts val="1600"/>
              <a:buFont typeface="Arial"/>
              <a:buNone/>
            </a:pPr>
            <a:r>
              <a:rPr b="0" i="0" lang="en-US" sz="1600" u="none" cap="none" strike="noStrike">
                <a:solidFill>
                  <a:srgbClr val="D6E5EF"/>
                </a:solidFill>
                <a:latin typeface="Arial"/>
                <a:ea typeface="Arial"/>
                <a:cs typeface="Arial"/>
                <a:sym typeface="Arial"/>
              </a:rPr>
              <a:t>Árbol de Decisión presenta un desempeño más limitado, con valores bajos y negativos en algunas particiones, sugiriendo que estos métodos podrían no capturar adecuadamente la complejidad de la interacción entre variables en el contexto hidrológico de las cuencas.</a:t>
            </a:r>
            <a:endParaRPr b="0" i="0" sz="1600" u="none" cap="none" strike="noStrike"/>
          </a:p>
        </p:txBody>
      </p:sp>
      <p:pic>
        <p:nvPicPr>
          <p:cNvPr id="692" name="Google Shape;692;g2d5424f4813_0_1400"/>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pic>
        <p:nvPicPr>
          <p:cNvPr descr="preencoded.png" id="698" name="Google Shape;698;g2d5424f4813_0_1464"/>
          <p:cNvPicPr preferRelativeResize="0"/>
          <p:nvPr/>
        </p:nvPicPr>
        <p:blipFill rotWithShape="1">
          <a:blip r:embed="rId3">
            <a:alphaModFix/>
          </a:blip>
          <a:srcRect b="0" l="0" r="0" t="0"/>
          <a:stretch/>
        </p:blipFill>
        <p:spPr>
          <a:xfrm>
            <a:off x="9144000" y="0"/>
            <a:ext cx="5486400" cy="8233053"/>
          </a:xfrm>
          <a:prstGeom prst="rect">
            <a:avLst/>
          </a:prstGeom>
          <a:noFill/>
          <a:ln>
            <a:noFill/>
          </a:ln>
        </p:spPr>
      </p:pic>
      <p:sp>
        <p:nvSpPr>
          <p:cNvPr id="699" name="Google Shape;699;g2d5424f4813_0_1464"/>
          <p:cNvSpPr/>
          <p:nvPr/>
        </p:nvSpPr>
        <p:spPr>
          <a:xfrm>
            <a:off x="686991" y="539829"/>
            <a:ext cx="4618800" cy="5772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8AC7"/>
              </a:buClr>
              <a:buSzPts val="3600"/>
              <a:buFont typeface="Lora"/>
              <a:buNone/>
            </a:pPr>
            <a:r>
              <a:rPr b="0" i="0" lang="en-US" sz="3600" u="none" cap="none" strike="noStrike">
                <a:solidFill>
                  <a:srgbClr val="F98AC7"/>
                </a:solidFill>
                <a:latin typeface="Lora"/>
                <a:ea typeface="Lora"/>
                <a:cs typeface="Lora"/>
                <a:sym typeface="Lora"/>
              </a:rPr>
              <a:t>Gradient Boosting</a:t>
            </a:r>
            <a:endParaRPr b="0" i="0" sz="3600" u="none" cap="none" strike="noStrike"/>
          </a:p>
        </p:txBody>
      </p:sp>
      <p:pic>
        <p:nvPicPr>
          <p:cNvPr descr="preencoded.png" id="700" name="Google Shape;700;g2d5424f4813_0_1464"/>
          <p:cNvPicPr preferRelativeResize="0"/>
          <p:nvPr/>
        </p:nvPicPr>
        <p:blipFill rotWithShape="1">
          <a:blip r:embed="rId4">
            <a:alphaModFix/>
          </a:blip>
          <a:srcRect b="0" l="0" r="0" t="0"/>
          <a:stretch/>
        </p:blipFill>
        <p:spPr>
          <a:xfrm>
            <a:off x="686991" y="1411486"/>
            <a:ext cx="981432" cy="1570434"/>
          </a:xfrm>
          <a:prstGeom prst="rect">
            <a:avLst/>
          </a:prstGeom>
          <a:noFill/>
          <a:ln>
            <a:noFill/>
          </a:ln>
        </p:spPr>
      </p:pic>
      <p:sp>
        <p:nvSpPr>
          <p:cNvPr id="701" name="Google Shape;701;g2d5424f4813_0_1464"/>
          <p:cNvSpPr/>
          <p:nvPr/>
        </p:nvSpPr>
        <p:spPr>
          <a:xfrm>
            <a:off x="1962864" y="1607701"/>
            <a:ext cx="3102900" cy="28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800"/>
              <a:buFont typeface="Lora"/>
              <a:buNone/>
            </a:pPr>
            <a:r>
              <a:rPr b="0" i="0" lang="en-US" sz="1800" u="none" cap="none" strike="noStrike">
                <a:solidFill>
                  <a:srgbClr val="D6E5EF"/>
                </a:solidFill>
                <a:latin typeface="Lora"/>
                <a:ea typeface="Lora"/>
                <a:cs typeface="Lora"/>
                <a:sym typeface="Lora"/>
              </a:rPr>
              <a:t>Similitud con Random Forest</a:t>
            </a:r>
            <a:endParaRPr b="0" i="0" sz="1800" u="none" cap="none" strike="noStrike"/>
          </a:p>
        </p:txBody>
      </p:sp>
      <p:sp>
        <p:nvSpPr>
          <p:cNvPr id="702" name="Google Shape;702;g2d5424f4813_0_1464"/>
          <p:cNvSpPr/>
          <p:nvPr/>
        </p:nvSpPr>
        <p:spPr>
          <a:xfrm>
            <a:off x="1962864" y="2014180"/>
            <a:ext cx="6494100" cy="628200"/>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6E5EF"/>
              </a:buClr>
              <a:buSzPts val="1500"/>
              <a:buFont typeface="Arial"/>
              <a:buNone/>
            </a:pPr>
            <a:r>
              <a:rPr b="0" i="0" lang="en-US" sz="1500" u="none" cap="none" strike="noStrike">
                <a:solidFill>
                  <a:srgbClr val="D6E5EF"/>
                </a:solidFill>
                <a:latin typeface="Arial"/>
                <a:ea typeface="Arial"/>
                <a:cs typeface="Arial"/>
                <a:sym typeface="Arial"/>
              </a:rPr>
              <a:t>Este modelo es similar a Random Forest, pero construye los árboles de decisión de manera secuencial.</a:t>
            </a:r>
            <a:endParaRPr b="0" i="0" sz="1500" u="none" cap="none" strike="noStrike"/>
          </a:p>
        </p:txBody>
      </p:sp>
      <p:pic>
        <p:nvPicPr>
          <p:cNvPr descr="preencoded.png" id="703" name="Google Shape;703;g2d5424f4813_0_1464"/>
          <p:cNvPicPr preferRelativeResize="0"/>
          <p:nvPr/>
        </p:nvPicPr>
        <p:blipFill rotWithShape="1">
          <a:blip r:embed="rId5">
            <a:alphaModFix/>
          </a:blip>
          <a:srcRect b="0" l="0" r="0" t="0"/>
          <a:stretch/>
        </p:blipFill>
        <p:spPr>
          <a:xfrm>
            <a:off x="686991" y="2981920"/>
            <a:ext cx="981432" cy="1570434"/>
          </a:xfrm>
          <a:prstGeom prst="rect">
            <a:avLst/>
          </a:prstGeom>
          <a:noFill/>
          <a:ln>
            <a:noFill/>
          </a:ln>
        </p:spPr>
      </p:pic>
      <p:sp>
        <p:nvSpPr>
          <p:cNvPr id="704" name="Google Shape;704;g2d5424f4813_0_1464"/>
          <p:cNvSpPr/>
          <p:nvPr/>
        </p:nvSpPr>
        <p:spPr>
          <a:xfrm>
            <a:off x="1962864" y="3178135"/>
            <a:ext cx="2309400" cy="28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800"/>
              <a:buFont typeface="Lora"/>
              <a:buNone/>
            </a:pPr>
            <a:r>
              <a:rPr b="0" i="0" lang="en-US" sz="1800" u="none" cap="none" strike="noStrike">
                <a:solidFill>
                  <a:srgbClr val="D6E5EF"/>
                </a:solidFill>
                <a:latin typeface="Lora"/>
                <a:ea typeface="Lora"/>
                <a:cs typeface="Lora"/>
                <a:sym typeface="Lora"/>
              </a:rPr>
              <a:t>Proceso de Mejora</a:t>
            </a:r>
            <a:endParaRPr b="0" i="0" sz="1800" u="none" cap="none" strike="noStrike"/>
          </a:p>
        </p:txBody>
      </p:sp>
      <p:sp>
        <p:nvSpPr>
          <p:cNvPr id="705" name="Google Shape;705;g2d5424f4813_0_1464"/>
          <p:cNvSpPr/>
          <p:nvPr/>
        </p:nvSpPr>
        <p:spPr>
          <a:xfrm>
            <a:off x="1962864" y="3584615"/>
            <a:ext cx="6494100" cy="314100"/>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6E5EF"/>
              </a:buClr>
              <a:buSzPts val="1500"/>
              <a:buFont typeface="Arial"/>
              <a:buNone/>
            </a:pPr>
            <a:r>
              <a:rPr b="0" i="0" lang="en-US" sz="1500" u="none" cap="none" strike="noStrike">
                <a:solidFill>
                  <a:srgbClr val="D6E5EF"/>
                </a:solidFill>
                <a:latin typeface="Arial"/>
                <a:ea typeface="Arial"/>
                <a:cs typeface="Arial"/>
                <a:sym typeface="Arial"/>
              </a:rPr>
              <a:t>Corrige los errores de los árboles anteriores.</a:t>
            </a:r>
            <a:endParaRPr b="0" i="0" sz="1500" u="none" cap="none" strike="noStrike"/>
          </a:p>
        </p:txBody>
      </p:sp>
      <p:pic>
        <p:nvPicPr>
          <p:cNvPr descr="preencoded.png" id="706" name="Google Shape;706;g2d5424f4813_0_1464"/>
          <p:cNvPicPr preferRelativeResize="0"/>
          <p:nvPr/>
        </p:nvPicPr>
        <p:blipFill rotWithShape="1">
          <a:blip r:embed="rId6">
            <a:alphaModFix/>
          </a:blip>
          <a:srcRect b="0" l="0" r="0" t="0"/>
          <a:stretch/>
        </p:blipFill>
        <p:spPr>
          <a:xfrm>
            <a:off x="686991" y="4552355"/>
            <a:ext cx="981432" cy="1570434"/>
          </a:xfrm>
          <a:prstGeom prst="rect">
            <a:avLst/>
          </a:prstGeom>
          <a:noFill/>
          <a:ln>
            <a:noFill/>
          </a:ln>
        </p:spPr>
      </p:pic>
      <p:sp>
        <p:nvSpPr>
          <p:cNvPr id="707" name="Google Shape;707;g2d5424f4813_0_1464"/>
          <p:cNvSpPr/>
          <p:nvPr/>
        </p:nvSpPr>
        <p:spPr>
          <a:xfrm>
            <a:off x="1962864" y="4748570"/>
            <a:ext cx="2309400" cy="28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800"/>
              <a:buFont typeface="Lora"/>
              <a:buNone/>
            </a:pPr>
            <a:r>
              <a:rPr b="0" i="0" lang="en-US" sz="1800" u="none" cap="none" strike="noStrike">
                <a:solidFill>
                  <a:srgbClr val="D6E5EF"/>
                </a:solidFill>
                <a:latin typeface="Lora"/>
                <a:ea typeface="Lora"/>
                <a:cs typeface="Lora"/>
                <a:sym typeface="Lora"/>
              </a:rPr>
              <a:t>Ventajas</a:t>
            </a:r>
            <a:endParaRPr b="0" i="0" sz="1800" u="none" cap="none" strike="noStrike"/>
          </a:p>
        </p:txBody>
      </p:sp>
      <p:sp>
        <p:nvSpPr>
          <p:cNvPr id="708" name="Google Shape;708;g2d5424f4813_0_1464"/>
          <p:cNvSpPr/>
          <p:nvPr/>
        </p:nvSpPr>
        <p:spPr>
          <a:xfrm>
            <a:off x="1962864" y="5155049"/>
            <a:ext cx="6494100" cy="628200"/>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6E5EF"/>
              </a:buClr>
              <a:buSzPts val="1500"/>
              <a:buFont typeface="Arial"/>
              <a:buNone/>
            </a:pPr>
            <a:r>
              <a:rPr b="0" i="0" lang="en-US" sz="1500" u="none" cap="none" strike="noStrike">
                <a:solidFill>
                  <a:srgbClr val="D6E5EF"/>
                </a:solidFill>
                <a:latin typeface="Arial"/>
                <a:ea typeface="Arial"/>
                <a:cs typeface="Arial"/>
                <a:sym typeface="Arial"/>
              </a:rPr>
              <a:t>Esto le permite mejorar constantemente su precisión y manejar mejor la complejidad de las relaciones entre variables.</a:t>
            </a:r>
            <a:endParaRPr b="0" i="0" sz="1500" u="none" cap="none" strike="noStrike"/>
          </a:p>
        </p:txBody>
      </p:sp>
      <p:pic>
        <p:nvPicPr>
          <p:cNvPr descr="preencoded.png" id="709" name="Google Shape;709;g2d5424f4813_0_1464"/>
          <p:cNvPicPr preferRelativeResize="0"/>
          <p:nvPr/>
        </p:nvPicPr>
        <p:blipFill rotWithShape="1">
          <a:blip r:embed="rId7">
            <a:alphaModFix/>
          </a:blip>
          <a:srcRect b="0" l="0" r="0" t="0"/>
          <a:stretch/>
        </p:blipFill>
        <p:spPr>
          <a:xfrm>
            <a:off x="686991" y="6122789"/>
            <a:ext cx="981432" cy="1570434"/>
          </a:xfrm>
          <a:prstGeom prst="rect">
            <a:avLst/>
          </a:prstGeom>
          <a:noFill/>
          <a:ln>
            <a:noFill/>
          </a:ln>
        </p:spPr>
      </p:pic>
      <p:sp>
        <p:nvSpPr>
          <p:cNvPr id="710" name="Google Shape;710;g2d5424f4813_0_1464"/>
          <p:cNvSpPr/>
          <p:nvPr/>
        </p:nvSpPr>
        <p:spPr>
          <a:xfrm>
            <a:off x="1962864" y="6319004"/>
            <a:ext cx="2309400" cy="28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6E5EF"/>
              </a:buClr>
              <a:buSzPts val="1800"/>
              <a:buFont typeface="Lora"/>
              <a:buNone/>
            </a:pPr>
            <a:r>
              <a:rPr b="0" i="0" lang="en-US" sz="1800" u="none" cap="none" strike="noStrike">
                <a:solidFill>
                  <a:srgbClr val="D6E5EF"/>
                </a:solidFill>
                <a:latin typeface="Lora"/>
                <a:ea typeface="Lora"/>
                <a:cs typeface="Lora"/>
                <a:sym typeface="Lora"/>
              </a:rPr>
              <a:t>Aplicación</a:t>
            </a:r>
            <a:endParaRPr b="0" i="0" sz="1800" u="none" cap="none" strike="noStrike"/>
          </a:p>
        </p:txBody>
      </p:sp>
      <p:sp>
        <p:nvSpPr>
          <p:cNvPr id="711" name="Google Shape;711;g2d5424f4813_0_1464"/>
          <p:cNvSpPr/>
          <p:nvPr/>
        </p:nvSpPr>
        <p:spPr>
          <a:xfrm>
            <a:off x="1962864" y="6725483"/>
            <a:ext cx="6494100" cy="314100"/>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6E5EF"/>
              </a:buClr>
              <a:buSzPts val="1500"/>
              <a:buFont typeface="Arial"/>
              <a:buNone/>
            </a:pPr>
            <a:r>
              <a:rPr b="0" i="0" lang="en-US" sz="1500" u="none" cap="none" strike="noStrike">
                <a:solidFill>
                  <a:srgbClr val="D6E5EF"/>
                </a:solidFill>
                <a:latin typeface="Arial"/>
                <a:ea typeface="Arial"/>
                <a:cs typeface="Arial"/>
                <a:sym typeface="Arial"/>
              </a:rPr>
              <a:t>Haciendo ideal para predicciones hidrológicas precisas.</a:t>
            </a:r>
            <a:endParaRPr b="0" i="0" sz="1500" u="none" cap="none" strike="noStrike"/>
          </a:p>
        </p:txBody>
      </p:sp>
      <p:pic>
        <p:nvPicPr>
          <p:cNvPr id="712" name="Google Shape;712;g2d5424f4813_0_1464"/>
          <p:cNvPicPr preferRelativeResize="0"/>
          <p:nvPr/>
        </p:nvPicPr>
        <p:blipFill>
          <a:blip r:embed="rId8">
            <a:alphaModFix/>
          </a:blip>
          <a:stretch>
            <a:fillRect/>
          </a:stretch>
        </p:blipFill>
        <p:spPr>
          <a:xfrm>
            <a:off x="12555974" y="0"/>
            <a:ext cx="2074424" cy="10881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g2d5424f4813_0_1524"/>
          <p:cNvSpPr/>
          <p:nvPr/>
        </p:nvSpPr>
        <p:spPr>
          <a:xfrm>
            <a:off x="405756" y="1757503"/>
            <a:ext cx="5244600" cy="506400"/>
          </a:xfrm>
          <a:prstGeom prst="rect">
            <a:avLst/>
          </a:prstGeom>
          <a:noFill/>
          <a:ln>
            <a:noFill/>
          </a:ln>
        </p:spPr>
        <p:txBody>
          <a:bodyPr anchorCtr="0" anchor="t" bIns="0" lIns="0" spcFirstLastPara="1" rIns="0" wrap="square" tIns="0">
            <a:noAutofit/>
          </a:bodyPr>
          <a:lstStyle/>
          <a:p>
            <a:pPr indent="0" lvl="0" marL="0" marR="0" rtl="0" algn="l">
              <a:lnSpc>
                <a:spcPct val="125396"/>
              </a:lnSpc>
              <a:spcBef>
                <a:spcPts val="0"/>
              </a:spcBef>
              <a:spcAft>
                <a:spcPts val="0"/>
              </a:spcAft>
              <a:buClr>
                <a:srgbClr val="F98AC7"/>
              </a:buClr>
              <a:buSzPts val="3150"/>
              <a:buFont typeface="Lora"/>
              <a:buNone/>
            </a:pPr>
            <a:r>
              <a:rPr b="0" i="0" lang="en-US" sz="3150" u="none" cap="none" strike="noStrike">
                <a:solidFill>
                  <a:srgbClr val="F98AC7"/>
                </a:solidFill>
                <a:latin typeface="Lora"/>
                <a:ea typeface="Lora"/>
                <a:cs typeface="Lora"/>
                <a:sym typeface="Lora"/>
              </a:rPr>
              <a:t>Comparación de Resultados</a:t>
            </a:r>
            <a:endParaRPr b="0" i="0" sz="3150" u="none" cap="none" strike="noStrike"/>
          </a:p>
        </p:txBody>
      </p:sp>
      <p:sp>
        <p:nvSpPr>
          <p:cNvPr id="719" name="Google Shape;719;g2d5424f4813_0_1524"/>
          <p:cNvSpPr/>
          <p:nvPr/>
        </p:nvSpPr>
        <p:spPr>
          <a:xfrm>
            <a:off x="258200" y="4153776"/>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Modelo</a:t>
            </a:r>
            <a:endParaRPr b="0" i="0" sz="1350" u="none" cap="none" strike="noStrike"/>
          </a:p>
        </p:txBody>
      </p:sp>
      <p:sp>
        <p:nvSpPr>
          <p:cNvPr id="720" name="Google Shape;720;g2d5424f4813_0_1524"/>
          <p:cNvSpPr/>
          <p:nvPr/>
        </p:nvSpPr>
        <p:spPr>
          <a:xfrm>
            <a:off x="1928590" y="4153776"/>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Desempeño</a:t>
            </a:r>
            <a:endParaRPr b="0" i="0" sz="1350" u="none" cap="none" strike="noStrike"/>
          </a:p>
        </p:txBody>
      </p:sp>
      <p:sp>
        <p:nvSpPr>
          <p:cNvPr id="721" name="Google Shape;721;g2d5424f4813_0_1524"/>
          <p:cNvSpPr/>
          <p:nvPr/>
        </p:nvSpPr>
        <p:spPr>
          <a:xfrm>
            <a:off x="3348495" y="4153776"/>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Observaciones</a:t>
            </a:r>
            <a:endParaRPr b="0" i="0" sz="1350" u="none" cap="none" strike="noStrike"/>
          </a:p>
        </p:txBody>
      </p:sp>
      <p:sp>
        <p:nvSpPr>
          <p:cNvPr id="722" name="Google Shape;722;g2d5424f4813_0_1524"/>
          <p:cNvSpPr/>
          <p:nvPr/>
        </p:nvSpPr>
        <p:spPr>
          <a:xfrm>
            <a:off x="258200" y="4571562"/>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Random Forest</a:t>
            </a:r>
            <a:endParaRPr b="0" i="0" sz="1350" u="none" cap="none" strike="noStrike"/>
          </a:p>
        </p:txBody>
      </p:sp>
      <p:sp>
        <p:nvSpPr>
          <p:cNvPr id="723" name="Google Shape;723;g2d5424f4813_0_1524"/>
          <p:cNvSpPr/>
          <p:nvPr/>
        </p:nvSpPr>
        <p:spPr>
          <a:xfrm>
            <a:off x="1928590" y="4571562"/>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Excelente</a:t>
            </a:r>
            <a:endParaRPr b="0" i="0" sz="1350" u="none" cap="none" strike="noStrike"/>
          </a:p>
        </p:txBody>
      </p:sp>
      <p:sp>
        <p:nvSpPr>
          <p:cNvPr id="724" name="Google Shape;724;g2d5424f4813_0_1524"/>
          <p:cNvSpPr/>
          <p:nvPr/>
        </p:nvSpPr>
        <p:spPr>
          <a:xfrm>
            <a:off x="3348500" y="4571550"/>
            <a:ext cx="6188700" cy="5508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Consistentemente buenos resultados en casi todas las particiones de datos</a:t>
            </a:r>
            <a:endParaRPr b="0" i="0" sz="1350" u="none" cap="none" strike="noStrike"/>
          </a:p>
        </p:txBody>
      </p:sp>
      <p:sp>
        <p:nvSpPr>
          <p:cNvPr id="725" name="Google Shape;725;g2d5424f4813_0_1524"/>
          <p:cNvSpPr/>
          <p:nvPr/>
        </p:nvSpPr>
        <p:spPr>
          <a:xfrm>
            <a:off x="258200" y="5185377"/>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Gradient Boosting</a:t>
            </a:r>
            <a:endParaRPr b="0" i="0" sz="1350" u="none" cap="none" strike="noStrike"/>
          </a:p>
        </p:txBody>
      </p:sp>
      <p:sp>
        <p:nvSpPr>
          <p:cNvPr id="726" name="Google Shape;726;g2d5424f4813_0_1524"/>
          <p:cNvSpPr/>
          <p:nvPr/>
        </p:nvSpPr>
        <p:spPr>
          <a:xfrm>
            <a:off x="1928590" y="5185389"/>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Muy Bueno</a:t>
            </a:r>
            <a:endParaRPr b="0" i="0" sz="1350" u="none" cap="none" strike="noStrike"/>
          </a:p>
        </p:txBody>
      </p:sp>
      <p:sp>
        <p:nvSpPr>
          <p:cNvPr id="727" name="Google Shape;727;g2d5424f4813_0_1524"/>
          <p:cNvSpPr/>
          <p:nvPr/>
        </p:nvSpPr>
        <p:spPr>
          <a:xfrm>
            <a:off x="3348501" y="5185375"/>
            <a:ext cx="5244600" cy="5508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Buenos resultados, especialmente con transformaciones avanzadas</a:t>
            </a:r>
            <a:endParaRPr b="0" i="0" sz="1350" u="none" cap="none" strike="noStrike"/>
          </a:p>
        </p:txBody>
      </p:sp>
      <p:sp>
        <p:nvSpPr>
          <p:cNvPr id="728" name="Google Shape;728;g2d5424f4813_0_1524"/>
          <p:cNvSpPr/>
          <p:nvPr/>
        </p:nvSpPr>
        <p:spPr>
          <a:xfrm>
            <a:off x="258200" y="5959763"/>
            <a:ext cx="4121100" cy="7725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Regresión</a:t>
            </a:r>
            <a:endParaRPr b="0" i="0" sz="1350" u="none" cap="none" strike="noStrike">
              <a:solidFill>
                <a:srgbClr val="D6E5EF"/>
              </a:solidFill>
              <a:latin typeface="Arial"/>
              <a:ea typeface="Arial"/>
              <a:cs typeface="Arial"/>
              <a:sym typeface="Arial"/>
            </a:endParaRPr>
          </a:p>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Polinómica</a:t>
            </a:r>
            <a:endParaRPr b="0" i="0" sz="1350" u="none" cap="none" strike="noStrike"/>
          </a:p>
        </p:txBody>
      </p:sp>
      <p:sp>
        <p:nvSpPr>
          <p:cNvPr id="729" name="Google Shape;729;g2d5424f4813_0_1524"/>
          <p:cNvSpPr/>
          <p:nvPr/>
        </p:nvSpPr>
        <p:spPr>
          <a:xfrm>
            <a:off x="1928590" y="5959767"/>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Bueno</a:t>
            </a:r>
            <a:endParaRPr b="0" i="0" sz="1350" u="none" cap="none" strike="noStrike"/>
          </a:p>
        </p:txBody>
      </p:sp>
      <p:sp>
        <p:nvSpPr>
          <p:cNvPr id="730" name="Google Shape;730;g2d5424f4813_0_1524"/>
          <p:cNvSpPr/>
          <p:nvPr/>
        </p:nvSpPr>
        <p:spPr>
          <a:xfrm>
            <a:off x="3348501" y="5955950"/>
            <a:ext cx="5123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Buen desempeño en varias combinaciones de variables</a:t>
            </a:r>
            <a:endParaRPr b="0" i="0" sz="1350" u="none" cap="none" strike="noStrike"/>
          </a:p>
        </p:txBody>
      </p:sp>
      <p:sp>
        <p:nvSpPr>
          <p:cNvPr id="731" name="Google Shape;731;g2d5424f4813_0_1524"/>
          <p:cNvSpPr/>
          <p:nvPr/>
        </p:nvSpPr>
        <p:spPr>
          <a:xfrm>
            <a:off x="258200" y="6922416"/>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Regresión Lineal</a:t>
            </a:r>
            <a:endParaRPr b="0" i="0" sz="1350" u="none" cap="none" strike="noStrike"/>
          </a:p>
        </p:txBody>
      </p:sp>
      <p:sp>
        <p:nvSpPr>
          <p:cNvPr id="732" name="Google Shape;732;g2d5424f4813_0_1524"/>
          <p:cNvSpPr/>
          <p:nvPr/>
        </p:nvSpPr>
        <p:spPr>
          <a:xfrm>
            <a:off x="1928590" y="6922416"/>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Limitado</a:t>
            </a:r>
            <a:endParaRPr b="0" i="0" sz="1350" u="none" cap="none" strike="noStrike"/>
          </a:p>
        </p:txBody>
      </p:sp>
      <p:sp>
        <p:nvSpPr>
          <p:cNvPr id="733" name="Google Shape;733;g2d5424f4813_0_1524"/>
          <p:cNvSpPr/>
          <p:nvPr/>
        </p:nvSpPr>
        <p:spPr>
          <a:xfrm>
            <a:off x="3348501" y="6843075"/>
            <a:ext cx="5123100" cy="5508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Desempeño más limitado, con valores bajos y negativos en algunas particiones</a:t>
            </a:r>
            <a:endParaRPr b="0" i="0" sz="1350" u="none" cap="none" strike="noStrike"/>
          </a:p>
        </p:txBody>
      </p:sp>
      <p:sp>
        <p:nvSpPr>
          <p:cNvPr id="734" name="Google Shape;734;g2d5424f4813_0_1524"/>
          <p:cNvSpPr/>
          <p:nvPr/>
        </p:nvSpPr>
        <p:spPr>
          <a:xfrm>
            <a:off x="258200" y="7753268"/>
            <a:ext cx="41211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Árbol de Decisión</a:t>
            </a:r>
            <a:endParaRPr b="0" i="0" sz="1350" u="none" cap="none" strike="noStrike"/>
          </a:p>
        </p:txBody>
      </p:sp>
      <p:sp>
        <p:nvSpPr>
          <p:cNvPr id="735" name="Google Shape;735;g2d5424f4813_0_1524"/>
          <p:cNvSpPr/>
          <p:nvPr/>
        </p:nvSpPr>
        <p:spPr>
          <a:xfrm>
            <a:off x="1928590" y="7753268"/>
            <a:ext cx="41175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Limitado</a:t>
            </a:r>
            <a:endParaRPr b="0" i="0" sz="1350" u="none" cap="none" strike="noStrike"/>
          </a:p>
        </p:txBody>
      </p:sp>
      <p:sp>
        <p:nvSpPr>
          <p:cNvPr id="736" name="Google Shape;736;g2d5424f4813_0_1524"/>
          <p:cNvSpPr/>
          <p:nvPr/>
        </p:nvSpPr>
        <p:spPr>
          <a:xfrm>
            <a:off x="3348501" y="7753275"/>
            <a:ext cx="4959300" cy="275400"/>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6E5EF"/>
              </a:buClr>
              <a:buSzPts val="1350"/>
              <a:buFont typeface="Arial"/>
              <a:buNone/>
            </a:pPr>
            <a:r>
              <a:rPr b="0" i="0" lang="en-US" sz="1350" u="none" cap="none" strike="noStrike">
                <a:solidFill>
                  <a:srgbClr val="D6E5EF"/>
                </a:solidFill>
                <a:latin typeface="Arial"/>
                <a:ea typeface="Arial"/>
                <a:cs typeface="Arial"/>
                <a:sym typeface="Arial"/>
              </a:rPr>
              <a:t>Desempeño más limitado, similar a la Regresión Lineal</a:t>
            </a:r>
            <a:endParaRPr b="0" i="0" sz="1350" u="none" cap="none" strike="noStrike"/>
          </a:p>
        </p:txBody>
      </p:sp>
      <p:pic>
        <p:nvPicPr>
          <p:cNvPr id="737" name="Google Shape;737;g2d5424f4813_0_1524"/>
          <p:cNvPicPr preferRelativeResize="0"/>
          <p:nvPr/>
        </p:nvPicPr>
        <p:blipFill>
          <a:blip r:embed="rId3">
            <a:alphaModFix/>
          </a:blip>
          <a:stretch>
            <a:fillRect/>
          </a:stretch>
        </p:blipFill>
        <p:spPr>
          <a:xfrm>
            <a:off x="-1" y="0"/>
            <a:ext cx="2074424" cy="1088175"/>
          </a:xfrm>
          <a:prstGeom prst="rect">
            <a:avLst/>
          </a:prstGeom>
          <a:noFill/>
          <a:ln>
            <a:noFill/>
          </a:ln>
        </p:spPr>
      </p:pic>
      <p:pic>
        <p:nvPicPr>
          <p:cNvPr id="738" name="Google Shape;738;g2d5424f4813_0_1524"/>
          <p:cNvPicPr preferRelativeResize="0"/>
          <p:nvPr/>
        </p:nvPicPr>
        <p:blipFill>
          <a:blip r:embed="rId4">
            <a:alphaModFix/>
          </a:blip>
          <a:stretch>
            <a:fillRect/>
          </a:stretch>
        </p:blipFill>
        <p:spPr>
          <a:xfrm>
            <a:off x="6160875" y="206375"/>
            <a:ext cx="8325057" cy="3942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3"/>
          <p:cNvSpPr/>
          <p:nvPr/>
        </p:nvSpPr>
        <p:spPr>
          <a:xfrm>
            <a:off x="968743" y="1088182"/>
            <a:ext cx="12693000" cy="1311300"/>
          </a:xfrm>
          <a:prstGeom prst="rect">
            <a:avLst/>
          </a:prstGeom>
          <a:noFill/>
          <a:ln>
            <a:noFill/>
          </a:ln>
        </p:spPr>
        <p:txBody>
          <a:bodyPr anchorCtr="0" anchor="t" bIns="0" lIns="0" spcFirstLastPara="1" rIns="0" wrap="square" tIns="0">
            <a:noAutofit/>
          </a:bodyPr>
          <a:lstStyle/>
          <a:p>
            <a:pPr indent="0" lvl="0" marL="0" marR="0" rtl="0" algn="ctr">
              <a:lnSpc>
                <a:spcPct val="125609"/>
              </a:lnSpc>
              <a:spcBef>
                <a:spcPts val="0"/>
              </a:spcBef>
              <a:spcAft>
                <a:spcPts val="0"/>
              </a:spcAft>
              <a:buClr>
                <a:srgbClr val="F98AC7"/>
              </a:buClr>
              <a:buSzPts val="4100"/>
              <a:buFont typeface="Lora"/>
              <a:buNone/>
            </a:pPr>
            <a:r>
              <a:rPr b="0" i="0" lang="en-US" sz="4100" u="none" cap="none" strike="noStrike">
                <a:solidFill>
                  <a:srgbClr val="F98AC7"/>
                </a:solidFill>
                <a:latin typeface="Lora"/>
                <a:ea typeface="Lora"/>
                <a:cs typeface="Lora"/>
                <a:sym typeface="Lora"/>
              </a:rPr>
              <a:t>Desafíos en las Regiones Montañosas y Gestión Sostenible del Agua</a:t>
            </a:r>
            <a:endParaRPr b="0" i="0" sz="4100" u="none" cap="none" strike="noStrike"/>
          </a:p>
        </p:txBody>
      </p:sp>
      <p:sp>
        <p:nvSpPr>
          <p:cNvPr id="88" name="Google Shape;88;p3"/>
          <p:cNvSpPr/>
          <p:nvPr/>
        </p:nvSpPr>
        <p:spPr>
          <a:xfrm>
            <a:off x="1287780" y="2726531"/>
            <a:ext cx="30480" cy="4533543"/>
          </a:xfrm>
          <a:prstGeom prst="roundRect">
            <a:avLst>
              <a:gd fmla="val 10971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1523345" y="3212783"/>
            <a:ext cx="780217" cy="30480"/>
          </a:xfrm>
          <a:prstGeom prst="roundRect">
            <a:avLst>
              <a:gd fmla="val 10971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052215" y="2977277"/>
            <a:ext cx="501610" cy="50161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245691" y="3070622"/>
            <a:ext cx="114657" cy="31480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450"/>
              <a:buFont typeface="Lora"/>
              <a:buNone/>
            </a:pPr>
            <a:r>
              <a:rPr b="0" i="0" lang="en-US" sz="2450" u="none" cap="none" strike="noStrike">
                <a:solidFill>
                  <a:srgbClr val="D6E5EF"/>
                </a:solidFill>
                <a:latin typeface="Lora"/>
                <a:ea typeface="Lora"/>
                <a:cs typeface="Lora"/>
                <a:sym typeface="Lora"/>
              </a:rPr>
              <a:t>1</a:t>
            </a:r>
            <a:endParaRPr b="0" i="0" sz="2450" u="none" cap="none" strike="noStrike"/>
          </a:p>
        </p:txBody>
      </p:sp>
      <p:sp>
        <p:nvSpPr>
          <p:cNvPr id="92" name="Google Shape;92;p3"/>
          <p:cNvSpPr/>
          <p:nvPr/>
        </p:nvSpPr>
        <p:spPr>
          <a:xfrm>
            <a:off x="2529126" y="2949416"/>
            <a:ext cx="5060513" cy="327779"/>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Sensibilidad de las Cuencas Hidrográficas</a:t>
            </a:r>
            <a:endParaRPr b="0" i="0" sz="2050" u="none" cap="none" strike="noStrike"/>
          </a:p>
        </p:txBody>
      </p:sp>
      <p:sp>
        <p:nvSpPr>
          <p:cNvPr id="93" name="Google Shape;93;p3"/>
          <p:cNvSpPr/>
          <p:nvPr/>
        </p:nvSpPr>
        <p:spPr>
          <a:xfrm>
            <a:off x="2529126" y="3410903"/>
            <a:ext cx="11132463" cy="1069777"/>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Las regiones montañosas como la zona andina, donde se encuentra ubicado el Municipio de Manizales, dependen de cuencas hidrográficas sensibles a los cambios en el clima, así como el rápido crecimiento urbano y la expansión agrícola han incrementado la presión sobre estos recursos, poniendo en riesgo la sostenibilidad hídrica a largo plazo.</a:t>
            </a:r>
            <a:endParaRPr b="0" i="0" sz="1750" u="none" cap="none" strike="noStrike"/>
          </a:p>
        </p:txBody>
      </p:sp>
      <p:sp>
        <p:nvSpPr>
          <p:cNvPr id="94" name="Google Shape;94;p3"/>
          <p:cNvSpPr/>
          <p:nvPr/>
        </p:nvSpPr>
        <p:spPr>
          <a:xfrm>
            <a:off x="1523345" y="5412700"/>
            <a:ext cx="780217" cy="30480"/>
          </a:xfrm>
          <a:prstGeom prst="roundRect">
            <a:avLst>
              <a:gd fmla="val 109716"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052215" y="5177195"/>
            <a:ext cx="501610" cy="501610"/>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218426" y="5270540"/>
            <a:ext cx="169069" cy="31480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450"/>
              <a:buFont typeface="Lora"/>
              <a:buNone/>
            </a:pPr>
            <a:r>
              <a:rPr b="0" i="0" lang="en-US" sz="2450" u="none" cap="none" strike="noStrike">
                <a:solidFill>
                  <a:srgbClr val="D6E5EF"/>
                </a:solidFill>
                <a:latin typeface="Lora"/>
                <a:ea typeface="Lora"/>
                <a:cs typeface="Lora"/>
                <a:sym typeface="Lora"/>
              </a:rPr>
              <a:t>2</a:t>
            </a:r>
            <a:endParaRPr b="0" i="0" sz="2450" u="none" cap="none" strike="noStrike"/>
          </a:p>
        </p:txBody>
      </p:sp>
      <p:sp>
        <p:nvSpPr>
          <p:cNvPr id="97" name="Google Shape;97;p3"/>
          <p:cNvSpPr/>
          <p:nvPr/>
        </p:nvSpPr>
        <p:spPr>
          <a:xfrm>
            <a:off x="2529126" y="5149334"/>
            <a:ext cx="4487466" cy="327779"/>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Importancia de la Gestión Sostenible</a:t>
            </a:r>
            <a:endParaRPr b="0" i="0" sz="2050" u="none" cap="none" strike="noStrike"/>
          </a:p>
        </p:txBody>
      </p:sp>
      <p:sp>
        <p:nvSpPr>
          <p:cNvPr id="98" name="Google Shape;98;p3"/>
          <p:cNvSpPr/>
          <p:nvPr/>
        </p:nvSpPr>
        <p:spPr>
          <a:xfrm>
            <a:off x="2529126" y="5610820"/>
            <a:ext cx="11132463" cy="142636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750" u="none" cap="none" strike="noStrike">
                <a:solidFill>
                  <a:srgbClr val="D6E5EF"/>
                </a:solidFill>
                <a:latin typeface="Arial"/>
                <a:ea typeface="Arial"/>
                <a:cs typeface="Arial"/>
                <a:sym typeface="Arial"/>
              </a:rPr>
              <a:t>Por lo tanto, la gestión sostenible del agua se está volviendo cada vez más crítica en un mundo que enfrenta los efectos del cambio climático, la integración de herramientas científicas y tecnológicas avanzadas, como la inteligencia artificial y los modelos predictivos, son esenciales para anticipar las fluctuaciones en la disponibilidad de agua y desarrollar estrategias efectivas para la adaptación y mitigación de los impactos.</a:t>
            </a:r>
            <a:endParaRPr b="0" i="0" sz="1750" u="none" cap="none" strike="noStrike"/>
          </a:p>
        </p:txBody>
      </p:sp>
      <p:pic>
        <p:nvPicPr>
          <p:cNvPr id="99" name="Google Shape;99;p3"/>
          <p:cNvPicPr preferRelativeResize="0"/>
          <p:nvPr/>
        </p:nvPicPr>
        <p:blipFill>
          <a:blip r:embed="rId3">
            <a:alphaModFix/>
          </a:blip>
          <a:stretch>
            <a:fillRect/>
          </a:stretch>
        </p:blipFill>
        <p:spPr>
          <a:xfrm>
            <a:off x="-1" y="0"/>
            <a:ext cx="2074424" cy="10881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pic>
        <p:nvPicPr>
          <p:cNvPr descr="preencoded.png" id="744" name="Google Shape;744;g2d5424f4813_0_1597"/>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745" name="Google Shape;745;g2d5424f4813_0_1597"/>
          <p:cNvSpPr/>
          <p:nvPr/>
        </p:nvSpPr>
        <p:spPr>
          <a:xfrm>
            <a:off x="6147197" y="796647"/>
            <a:ext cx="7563000" cy="5553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F98AC7"/>
              </a:buClr>
              <a:buSzPts val="3450"/>
              <a:buFont typeface="Lora"/>
              <a:buNone/>
            </a:pPr>
            <a:r>
              <a:rPr b="0" i="0" lang="en-US" sz="3450" u="none" cap="none" strike="noStrike">
                <a:solidFill>
                  <a:srgbClr val="F98AC7"/>
                </a:solidFill>
                <a:latin typeface="Lora"/>
                <a:ea typeface="Lora"/>
                <a:cs typeface="Lora"/>
                <a:sym typeface="Lora"/>
              </a:rPr>
              <a:t>Técnicas de Procesamiento de Datos</a:t>
            </a:r>
            <a:endParaRPr b="0" i="0" sz="3450" u="none" cap="none" strike="noStrike"/>
          </a:p>
        </p:txBody>
      </p:sp>
      <p:pic>
        <p:nvPicPr>
          <p:cNvPr descr="preencoded.png" id="746" name="Google Shape;746;g2d5424f4813_0_1597"/>
          <p:cNvPicPr preferRelativeResize="0"/>
          <p:nvPr/>
        </p:nvPicPr>
        <p:blipFill rotWithShape="1">
          <a:blip r:embed="rId4">
            <a:alphaModFix/>
          </a:blip>
          <a:srcRect b="0" l="0" r="0" t="0"/>
          <a:stretch/>
        </p:blipFill>
        <p:spPr>
          <a:xfrm>
            <a:off x="6147197" y="1635204"/>
            <a:ext cx="471964" cy="471964"/>
          </a:xfrm>
          <a:prstGeom prst="rect">
            <a:avLst/>
          </a:prstGeom>
          <a:noFill/>
          <a:ln>
            <a:noFill/>
          </a:ln>
        </p:spPr>
      </p:pic>
      <p:sp>
        <p:nvSpPr>
          <p:cNvPr id="747" name="Google Shape;747;g2d5424f4813_0_1597"/>
          <p:cNvSpPr/>
          <p:nvPr/>
        </p:nvSpPr>
        <p:spPr>
          <a:xfrm>
            <a:off x="6147197" y="2295882"/>
            <a:ext cx="2394000" cy="2778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Left-one-out Encoding</a:t>
            </a:r>
            <a:endParaRPr b="0" i="0" sz="1700" u="none" cap="none" strike="noStrike"/>
          </a:p>
        </p:txBody>
      </p:sp>
      <p:sp>
        <p:nvSpPr>
          <p:cNvPr id="748" name="Google Shape;748;g2d5424f4813_0_1597"/>
          <p:cNvSpPr/>
          <p:nvPr/>
        </p:nvSpPr>
        <p:spPr>
          <a:xfrm>
            <a:off x="6147197" y="2686764"/>
            <a:ext cx="7822500" cy="6042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Esta técnica ha mostrado mejoras significativas en el rendimiento de los modelos, especialmente en Random Forest y Gradient Boosting.</a:t>
            </a:r>
            <a:endParaRPr b="0" i="0" sz="1450" u="none" cap="none" strike="noStrike"/>
          </a:p>
        </p:txBody>
      </p:sp>
      <p:pic>
        <p:nvPicPr>
          <p:cNvPr descr="preencoded.png" id="749" name="Google Shape;749;g2d5424f4813_0_1597"/>
          <p:cNvPicPr preferRelativeResize="0"/>
          <p:nvPr/>
        </p:nvPicPr>
        <p:blipFill rotWithShape="1">
          <a:blip r:embed="rId5">
            <a:alphaModFix/>
          </a:blip>
          <a:srcRect b="0" l="0" r="0" t="0"/>
          <a:stretch/>
        </p:blipFill>
        <p:spPr>
          <a:xfrm>
            <a:off x="6147197" y="3857268"/>
            <a:ext cx="471964" cy="471964"/>
          </a:xfrm>
          <a:prstGeom prst="rect">
            <a:avLst/>
          </a:prstGeom>
          <a:noFill/>
          <a:ln>
            <a:noFill/>
          </a:ln>
        </p:spPr>
      </p:pic>
      <p:sp>
        <p:nvSpPr>
          <p:cNvPr id="750" name="Google Shape;750;g2d5424f4813_0_1597"/>
          <p:cNvSpPr/>
          <p:nvPr/>
        </p:nvSpPr>
        <p:spPr>
          <a:xfrm>
            <a:off x="6147197" y="4517946"/>
            <a:ext cx="2221200" cy="2778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Target Encoding</a:t>
            </a:r>
            <a:endParaRPr b="0" i="0" sz="1700" u="none" cap="none" strike="noStrike"/>
          </a:p>
        </p:txBody>
      </p:sp>
      <p:sp>
        <p:nvSpPr>
          <p:cNvPr id="751" name="Google Shape;751;g2d5424f4813_0_1597"/>
          <p:cNvSpPr/>
          <p:nvPr/>
        </p:nvSpPr>
        <p:spPr>
          <a:xfrm>
            <a:off x="6147197" y="4908828"/>
            <a:ext cx="7822500" cy="3021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Ha demostrado ser efectiva en algunas particiones, mejorando el rendimiento de los modelos.</a:t>
            </a:r>
            <a:endParaRPr b="0" i="0" sz="1450" u="none" cap="none" strike="noStrike"/>
          </a:p>
        </p:txBody>
      </p:sp>
      <p:pic>
        <p:nvPicPr>
          <p:cNvPr descr="preencoded.png" id="752" name="Google Shape;752;g2d5424f4813_0_1597"/>
          <p:cNvPicPr preferRelativeResize="0"/>
          <p:nvPr/>
        </p:nvPicPr>
        <p:blipFill rotWithShape="1">
          <a:blip r:embed="rId6">
            <a:alphaModFix/>
          </a:blip>
          <a:srcRect b="0" l="0" r="0" t="0"/>
          <a:stretch/>
        </p:blipFill>
        <p:spPr>
          <a:xfrm>
            <a:off x="6147197" y="5777270"/>
            <a:ext cx="471964" cy="471964"/>
          </a:xfrm>
          <a:prstGeom prst="rect">
            <a:avLst/>
          </a:prstGeom>
          <a:noFill/>
          <a:ln>
            <a:noFill/>
          </a:ln>
        </p:spPr>
      </p:pic>
      <p:sp>
        <p:nvSpPr>
          <p:cNvPr id="753" name="Google Shape;753;g2d5424f4813_0_1597"/>
          <p:cNvSpPr/>
          <p:nvPr/>
        </p:nvSpPr>
        <p:spPr>
          <a:xfrm>
            <a:off x="6147197" y="6437948"/>
            <a:ext cx="2298300" cy="2778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Selección de Variables</a:t>
            </a:r>
            <a:endParaRPr b="0" i="0" sz="1700" u="none" cap="none" strike="noStrike"/>
          </a:p>
        </p:txBody>
      </p:sp>
      <p:sp>
        <p:nvSpPr>
          <p:cNvPr id="754" name="Google Shape;754;g2d5424f4813_0_1597"/>
          <p:cNvSpPr/>
          <p:nvPr/>
        </p:nvSpPr>
        <p:spPr>
          <a:xfrm>
            <a:off x="6147197" y="6828830"/>
            <a:ext cx="7822500" cy="6042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La inclusión o exclusión de ciertas variables, como la velocidad, ha afectado el rendimiento de los modelos, especialmente en la Regresión Polinómica.</a:t>
            </a:r>
            <a:endParaRPr b="0" i="0" sz="1450" u="none" cap="none" strike="noStrike"/>
          </a:p>
        </p:txBody>
      </p:sp>
      <p:pic>
        <p:nvPicPr>
          <p:cNvPr id="755" name="Google Shape;755;g2d5424f4813_0_1597"/>
          <p:cNvPicPr preferRelativeResize="0"/>
          <p:nvPr/>
        </p:nvPicPr>
        <p:blipFill>
          <a:blip r:embed="rId7">
            <a:alphaModFix/>
          </a:blip>
          <a:stretch>
            <a:fillRect/>
          </a:stretch>
        </p:blipFill>
        <p:spPr>
          <a:xfrm>
            <a:off x="-1" y="0"/>
            <a:ext cx="2074424" cy="10881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pic>
        <p:nvPicPr>
          <p:cNvPr descr="preencoded.png" id="761" name="Google Shape;761;g2d5424f4813_0_165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762" name="Google Shape;762;g2d5424f4813_0_1654"/>
          <p:cNvSpPr/>
          <p:nvPr/>
        </p:nvSpPr>
        <p:spPr>
          <a:xfrm>
            <a:off x="780693" y="636865"/>
            <a:ext cx="6128700" cy="656100"/>
          </a:xfrm>
          <a:prstGeom prst="rect">
            <a:avLst/>
          </a:prstGeom>
          <a:noFill/>
          <a:ln>
            <a:noFill/>
          </a:ln>
        </p:spPr>
        <p:txBody>
          <a:bodyPr anchorCtr="0" anchor="t" bIns="0" lIns="0" spcFirstLastPara="1" rIns="0" wrap="square" tIns="0">
            <a:noAutofit/>
          </a:bodyPr>
          <a:lstStyle/>
          <a:p>
            <a:pPr indent="0" lvl="0" marL="0" marR="0" rtl="0" algn="l">
              <a:lnSpc>
                <a:spcPct val="125609"/>
              </a:lnSpc>
              <a:spcBef>
                <a:spcPts val="0"/>
              </a:spcBef>
              <a:spcAft>
                <a:spcPts val="0"/>
              </a:spcAft>
              <a:buClr>
                <a:srgbClr val="F98AC7"/>
              </a:buClr>
              <a:buSzPts val="4100"/>
              <a:buFont typeface="Lora"/>
              <a:buNone/>
            </a:pPr>
            <a:r>
              <a:rPr b="0" i="0" lang="en-US" sz="4100" u="none" cap="none" strike="noStrike">
                <a:solidFill>
                  <a:srgbClr val="F98AC7"/>
                </a:solidFill>
                <a:latin typeface="Lora"/>
                <a:ea typeface="Lora"/>
                <a:cs typeface="Lora"/>
                <a:sym typeface="Lora"/>
              </a:rPr>
              <a:t>Conclusiones del Análisis</a:t>
            </a:r>
            <a:endParaRPr b="0" i="0" sz="4100" u="none" cap="none" strike="noStrike"/>
          </a:p>
        </p:txBody>
      </p:sp>
      <p:sp>
        <p:nvSpPr>
          <p:cNvPr id="763" name="Google Shape;763;g2d5424f4813_0_1654"/>
          <p:cNvSpPr/>
          <p:nvPr/>
        </p:nvSpPr>
        <p:spPr>
          <a:xfrm>
            <a:off x="780693" y="1627465"/>
            <a:ext cx="3679800" cy="2692500"/>
          </a:xfrm>
          <a:prstGeom prst="roundRect">
            <a:avLst>
              <a:gd fmla="val 124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g2d5424f4813_0_1654"/>
          <p:cNvSpPr/>
          <p:nvPr/>
        </p:nvSpPr>
        <p:spPr>
          <a:xfrm>
            <a:off x="1003697" y="1850469"/>
            <a:ext cx="26244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Mejor Modelo</a:t>
            </a:r>
            <a:endParaRPr b="0" i="0" sz="2050" u="none" cap="none" strike="noStrike"/>
          </a:p>
        </p:txBody>
      </p:sp>
      <p:sp>
        <p:nvSpPr>
          <p:cNvPr id="765" name="Google Shape;765;g2d5424f4813_0_1654"/>
          <p:cNvSpPr/>
          <p:nvPr/>
        </p:nvSpPr>
        <p:spPr>
          <a:xfrm>
            <a:off x="1003697" y="2312313"/>
            <a:ext cx="3234000" cy="17847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650" u="none" cap="none" strike="noStrike">
                <a:solidFill>
                  <a:srgbClr val="D6E5EF"/>
                </a:solidFill>
                <a:latin typeface="Arial"/>
                <a:ea typeface="Arial"/>
                <a:cs typeface="Arial"/>
                <a:sym typeface="Arial"/>
              </a:rPr>
              <a:t>Se observa que </a:t>
            </a:r>
            <a:r>
              <a:rPr lang="en-US" sz="1650">
                <a:solidFill>
                  <a:srgbClr val="D6E5EF"/>
                </a:solidFill>
              </a:rPr>
              <a:t>Gradient Boosting</a:t>
            </a:r>
            <a:r>
              <a:rPr b="0" i="0" lang="en-US" sz="1650" u="none" cap="none" strike="noStrike">
                <a:solidFill>
                  <a:srgbClr val="D6E5EF"/>
                </a:solidFill>
                <a:latin typeface="Arial"/>
                <a:ea typeface="Arial"/>
                <a:cs typeface="Arial"/>
                <a:sym typeface="Arial"/>
              </a:rPr>
              <a:t> es el modelo que mejor se adapta a la predicción de los recursos hídricos bajo este conjunto de variables y transformaciones.</a:t>
            </a:r>
            <a:endParaRPr b="0" i="0" sz="1650" u="none" cap="none" strike="noStrike"/>
          </a:p>
        </p:txBody>
      </p:sp>
      <p:sp>
        <p:nvSpPr>
          <p:cNvPr id="766" name="Google Shape;766;g2d5424f4813_0_1654"/>
          <p:cNvSpPr/>
          <p:nvPr/>
        </p:nvSpPr>
        <p:spPr>
          <a:xfrm>
            <a:off x="4683562" y="1627465"/>
            <a:ext cx="3679800" cy="2692500"/>
          </a:xfrm>
          <a:prstGeom prst="roundRect">
            <a:avLst>
              <a:gd fmla="val 124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g2d5424f4813_0_1654"/>
          <p:cNvSpPr/>
          <p:nvPr/>
        </p:nvSpPr>
        <p:spPr>
          <a:xfrm>
            <a:off x="4906566" y="1850469"/>
            <a:ext cx="27966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Desempeño Destacado</a:t>
            </a:r>
            <a:endParaRPr b="0" i="0" sz="2050" u="none" cap="none" strike="noStrike"/>
          </a:p>
        </p:txBody>
      </p:sp>
      <p:sp>
        <p:nvSpPr>
          <p:cNvPr id="768" name="Google Shape;768;g2d5424f4813_0_1654"/>
          <p:cNvSpPr/>
          <p:nvPr/>
        </p:nvSpPr>
        <p:spPr>
          <a:xfrm>
            <a:off x="4906566" y="2312313"/>
            <a:ext cx="3234000" cy="17847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650" u="none" cap="none" strike="noStrike">
                <a:solidFill>
                  <a:srgbClr val="D6E5EF"/>
                </a:solidFill>
                <a:latin typeface="Arial"/>
                <a:ea typeface="Arial"/>
                <a:cs typeface="Arial"/>
                <a:sym typeface="Arial"/>
              </a:rPr>
              <a:t>Random Forest y Gradient Boosting muestran consistentemente buenos resultados en casi todas las particiones de datos.</a:t>
            </a:r>
            <a:endParaRPr b="0" i="0" sz="1650" u="none" cap="none" strike="noStrike"/>
          </a:p>
        </p:txBody>
      </p:sp>
      <p:sp>
        <p:nvSpPr>
          <p:cNvPr id="769" name="Google Shape;769;g2d5424f4813_0_1654"/>
          <p:cNvSpPr/>
          <p:nvPr/>
        </p:nvSpPr>
        <p:spPr>
          <a:xfrm>
            <a:off x="780693" y="4543068"/>
            <a:ext cx="3679800" cy="3049500"/>
          </a:xfrm>
          <a:prstGeom prst="roundRect">
            <a:avLst>
              <a:gd fmla="val 109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g2d5424f4813_0_1654"/>
          <p:cNvSpPr/>
          <p:nvPr/>
        </p:nvSpPr>
        <p:spPr>
          <a:xfrm>
            <a:off x="1003697" y="4766072"/>
            <a:ext cx="26244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Técnicas Efectivas</a:t>
            </a:r>
            <a:endParaRPr b="0" i="0" sz="2050" u="none" cap="none" strike="noStrike"/>
          </a:p>
        </p:txBody>
      </p:sp>
      <p:sp>
        <p:nvSpPr>
          <p:cNvPr id="771" name="Google Shape;771;g2d5424f4813_0_1654"/>
          <p:cNvSpPr/>
          <p:nvPr/>
        </p:nvSpPr>
        <p:spPr>
          <a:xfrm>
            <a:off x="1003697" y="5227915"/>
            <a:ext cx="3234000" cy="21417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650" u="none" cap="none" strike="noStrike">
                <a:solidFill>
                  <a:srgbClr val="D6E5EF"/>
                </a:solidFill>
                <a:latin typeface="Arial"/>
                <a:ea typeface="Arial"/>
                <a:cs typeface="Arial"/>
                <a:sym typeface="Arial"/>
              </a:rPr>
              <a:t>La incorporación de transformaciones avanzadas como el left-one-out encoding y target encoding ha mejorado significativamente el rendimiento de los modelos.</a:t>
            </a:r>
            <a:endParaRPr b="0" i="0" sz="1650" u="none" cap="none" strike="noStrike"/>
          </a:p>
        </p:txBody>
      </p:sp>
      <p:sp>
        <p:nvSpPr>
          <p:cNvPr id="772" name="Google Shape;772;g2d5424f4813_0_1654"/>
          <p:cNvSpPr/>
          <p:nvPr/>
        </p:nvSpPr>
        <p:spPr>
          <a:xfrm>
            <a:off x="4683562" y="4543068"/>
            <a:ext cx="3679800" cy="3049500"/>
          </a:xfrm>
          <a:prstGeom prst="roundRect">
            <a:avLst>
              <a:gd fmla="val 109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g2d5424f4813_0_1654"/>
          <p:cNvSpPr/>
          <p:nvPr/>
        </p:nvSpPr>
        <p:spPr>
          <a:xfrm>
            <a:off x="4906566" y="4766072"/>
            <a:ext cx="2624400" cy="3279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Próximos Pasos</a:t>
            </a:r>
            <a:endParaRPr b="0" i="0" sz="2050" u="none" cap="none" strike="noStrike"/>
          </a:p>
        </p:txBody>
      </p:sp>
      <p:sp>
        <p:nvSpPr>
          <p:cNvPr id="774" name="Google Shape;774;g2d5424f4813_0_1654"/>
          <p:cNvSpPr/>
          <p:nvPr/>
        </p:nvSpPr>
        <p:spPr>
          <a:xfrm>
            <a:off x="4906566" y="5227915"/>
            <a:ext cx="3234000" cy="21417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750"/>
              <a:buFont typeface="Arial"/>
              <a:buNone/>
            </a:pPr>
            <a:r>
              <a:rPr b="0" i="0" lang="en-US" sz="1650" u="none" cap="none" strike="noStrike">
                <a:solidFill>
                  <a:srgbClr val="D6E5EF"/>
                </a:solidFill>
                <a:latin typeface="Arial"/>
                <a:ea typeface="Arial"/>
                <a:cs typeface="Arial"/>
                <a:sym typeface="Arial"/>
              </a:rPr>
              <a:t>Se opta por este modelo para optimizar la precisión del modelo de predicción, con un enfoque adicional para mejorar la selección y el procesamiento de las variables utilizadas.</a:t>
            </a:r>
            <a:endParaRPr b="0" i="0" sz="1650" u="none" cap="none" strike="noStrike"/>
          </a:p>
        </p:txBody>
      </p:sp>
      <p:pic>
        <p:nvPicPr>
          <p:cNvPr id="775" name="Google Shape;775;g2d5424f4813_0_1654"/>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pic>
        <p:nvPicPr>
          <p:cNvPr descr="preencoded.png" id="781" name="Google Shape;781;g2d5424f4813_0_1718"/>
          <p:cNvPicPr preferRelativeResize="0"/>
          <p:nvPr/>
        </p:nvPicPr>
        <p:blipFill rotWithShape="1">
          <a:blip r:embed="rId3">
            <a:alphaModFix/>
          </a:blip>
          <a:srcRect b="0" l="0" r="0" t="0"/>
          <a:stretch/>
        </p:blipFill>
        <p:spPr>
          <a:xfrm>
            <a:off x="9144000" y="0"/>
            <a:ext cx="5486400" cy="8232459"/>
          </a:xfrm>
          <a:prstGeom prst="rect">
            <a:avLst/>
          </a:prstGeom>
          <a:noFill/>
          <a:ln>
            <a:noFill/>
          </a:ln>
        </p:spPr>
      </p:pic>
      <p:sp>
        <p:nvSpPr>
          <p:cNvPr id="782" name="Google Shape;782;g2d5424f4813_0_1718"/>
          <p:cNvSpPr/>
          <p:nvPr/>
        </p:nvSpPr>
        <p:spPr>
          <a:xfrm>
            <a:off x="660559" y="518993"/>
            <a:ext cx="5294100" cy="5550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F98AC7"/>
              </a:buClr>
              <a:buSzPts val="3450"/>
              <a:buFont typeface="Lora"/>
              <a:buNone/>
            </a:pPr>
            <a:r>
              <a:rPr b="0" i="0" lang="en-US" sz="3450" u="none" cap="none" strike="noStrike">
                <a:solidFill>
                  <a:srgbClr val="F98AC7"/>
                </a:solidFill>
                <a:latin typeface="Lora"/>
                <a:ea typeface="Lora"/>
                <a:cs typeface="Lora"/>
                <a:sym typeface="Lora"/>
              </a:rPr>
              <a:t>Recomendaciones Finales</a:t>
            </a:r>
            <a:endParaRPr b="0" i="0" sz="3450" u="none" cap="none" strike="noStrike"/>
          </a:p>
        </p:txBody>
      </p:sp>
      <p:sp>
        <p:nvSpPr>
          <p:cNvPr id="783" name="Google Shape;783;g2d5424f4813_0_1718"/>
          <p:cNvSpPr/>
          <p:nvPr/>
        </p:nvSpPr>
        <p:spPr>
          <a:xfrm>
            <a:off x="932140" y="1357074"/>
            <a:ext cx="22800" cy="6356400"/>
          </a:xfrm>
          <a:prstGeom prst="roundRect">
            <a:avLst>
              <a:gd fmla="val 123850"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g2d5424f4813_0_1718"/>
          <p:cNvSpPr/>
          <p:nvPr/>
        </p:nvSpPr>
        <p:spPr>
          <a:xfrm>
            <a:off x="1132999" y="1770221"/>
            <a:ext cx="660600" cy="22800"/>
          </a:xfrm>
          <a:prstGeom prst="roundRect">
            <a:avLst>
              <a:gd fmla="val 123850"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g2d5424f4813_0_1718"/>
          <p:cNvSpPr/>
          <p:nvPr/>
        </p:nvSpPr>
        <p:spPr>
          <a:xfrm>
            <a:off x="731282" y="1569363"/>
            <a:ext cx="424500" cy="424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g2d5424f4813_0_1718"/>
          <p:cNvSpPr/>
          <p:nvPr/>
        </p:nvSpPr>
        <p:spPr>
          <a:xfrm>
            <a:off x="894993" y="1648420"/>
            <a:ext cx="96900" cy="26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1</a:t>
            </a:r>
            <a:endParaRPr b="0" i="0" sz="2050" u="none" cap="none" strike="noStrike"/>
          </a:p>
        </p:txBody>
      </p:sp>
      <p:sp>
        <p:nvSpPr>
          <p:cNvPr id="787" name="Google Shape;787;g2d5424f4813_0_1718"/>
          <p:cNvSpPr/>
          <p:nvPr/>
        </p:nvSpPr>
        <p:spPr>
          <a:xfrm>
            <a:off x="1981676" y="1545788"/>
            <a:ext cx="2220600" cy="2775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Selección del Modelo</a:t>
            </a:r>
            <a:endParaRPr b="0" i="0" sz="1700" u="none" cap="none" strike="noStrike"/>
          </a:p>
        </p:txBody>
      </p:sp>
      <p:sp>
        <p:nvSpPr>
          <p:cNvPr id="788" name="Google Shape;788;g2d5424f4813_0_1718"/>
          <p:cNvSpPr/>
          <p:nvPr/>
        </p:nvSpPr>
        <p:spPr>
          <a:xfrm>
            <a:off x="1981676" y="1936552"/>
            <a:ext cx="6501900" cy="6039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Utilizar Gradient Boosting como el modelo principal para la predicción de recursos hídricos en las cuencas estudiadas.</a:t>
            </a:r>
            <a:endParaRPr b="0" i="0" sz="1450" u="none" cap="none" strike="noStrike"/>
          </a:p>
        </p:txBody>
      </p:sp>
      <p:sp>
        <p:nvSpPr>
          <p:cNvPr id="789" name="Google Shape;789;g2d5424f4813_0_1718"/>
          <p:cNvSpPr/>
          <p:nvPr/>
        </p:nvSpPr>
        <p:spPr>
          <a:xfrm>
            <a:off x="1132999" y="3331012"/>
            <a:ext cx="660600" cy="22800"/>
          </a:xfrm>
          <a:prstGeom prst="roundRect">
            <a:avLst>
              <a:gd fmla="val 123850"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g2d5424f4813_0_1718"/>
          <p:cNvSpPr/>
          <p:nvPr/>
        </p:nvSpPr>
        <p:spPr>
          <a:xfrm>
            <a:off x="731282" y="3130153"/>
            <a:ext cx="424500" cy="424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g2d5424f4813_0_1718"/>
          <p:cNvSpPr/>
          <p:nvPr/>
        </p:nvSpPr>
        <p:spPr>
          <a:xfrm>
            <a:off x="872014" y="3209211"/>
            <a:ext cx="143100" cy="26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2</a:t>
            </a:r>
            <a:endParaRPr b="0" i="0" sz="2050" u="none" cap="none" strike="noStrike"/>
          </a:p>
        </p:txBody>
      </p:sp>
      <p:sp>
        <p:nvSpPr>
          <p:cNvPr id="792" name="Google Shape;792;g2d5424f4813_0_1718"/>
          <p:cNvSpPr/>
          <p:nvPr/>
        </p:nvSpPr>
        <p:spPr>
          <a:xfrm>
            <a:off x="1981676" y="3106579"/>
            <a:ext cx="2700000" cy="2775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Optimización de Variables</a:t>
            </a:r>
            <a:endParaRPr b="0" i="0" sz="1700" u="none" cap="none" strike="noStrike"/>
          </a:p>
        </p:txBody>
      </p:sp>
      <p:sp>
        <p:nvSpPr>
          <p:cNvPr id="793" name="Google Shape;793;g2d5424f4813_0_1718"/>
          <p:cNvSpPr/>
          <p:nvPr/>
        </p:nvSpPr>
        <p:spPr>
          <a:xfrm>
            <a:off x="1981676" y="3497342"/>
            <a:ext cx="6501900" cy="6039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Continuar refinando la selección y procesamiento de variables para mejorar aún más la precisión del modelo.</a:t>
            </a:r>
            <a:endParaRPr b="0" i="0" sz="1450" u="none" cap="none" strike="noStrike"/>
          </a:p>
        </p:txBody>
      </p:sp>
      <p:sp>
        <p:nvSpPr>
          <p:cNvPr id="794" name="Google Shape;794;g2d5424f4813_0_1718"/>
          <p:cNvSpPr/>
          <p:nvPr/>
        </p:nvSpPr>
        <p:spPr>
          <a:xfrm>
            <a:off x="1132999" y="4891802"/>
            <a:ext cx="660600" cy="22800"/>
          </a:xfrm>
          <a:prstGeom prst="roundRect">
            <a:avLst>
              <a:gd fmla="val 123850"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g2d5424f4813_0_1718"/>
          <p:cNvSpPr/>
          <p:nvPr/>
        </p:nvSpPr>
        <p:spPr>
          <a:xfrm>
            <a:off x="731282" y="4690943"/>
            <a:ext cx="424500" cy="424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g2d5424f4813_0_1718"/>
          <p:cNvSpPr/>
          <p:nvPr/>
        </p:nvSpPr>
        <p:spPr>
          <a:xfrm>
            <a:off x="869275" y="4770001"/>
            <a:ext cx="148500" cy="26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3</a:t>
            </a:r>
            <a:endParaRPr b="0" i="0" sz="2050" u="none" cap="none" strike="noStrike"/>
          </a:p>
        </p:txBody>
      </p:sp>
      <p:sp>
        <p:nvSpPr>
          <p:cNvPr id="797" name="Google Shape;797;g2d5424f4813_0_1718"/>
          <p:cNvSpPr/>
          <p:nvPr/>
        </p:nvSpPr>
        <p:spPr>
          <a:xfrm>
            <a:off x="1981676" y="4667369"/>
            <a:ext cx="2571600" cy="2775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Técnicas de Codificación</a:t>
            </a:r>
            <a:endParaRPr b="0" i="0" sz="1700" u="none" cap="none" strike="noStrike"/>
          </a:p>
        </p:txBody>
      </p:sp>
      <p:sp>
        <p:nvSpPr>
          <p:cNvPr id="798" name="Google Shape;798;g2d5424f4813_0_1718"/>
          <p:cNvSpPr/>
          <p:nvPr/>
        </p:nvSpPr>
        <p:spPr>
          <a:xfrm>
            <a:off x="1981676" y="5058132"/>
            <a:ext cx="6501900" cy="6039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Implementar técnicas de codificación avanzadas como left-one-out encoding y target encoding en el preprocesamiento de datos.</a:t>
            </a:r>
            <a:endParaRPr b="0" i="0" sz="1450" u="none" cap="none" strike="noStrike"/>
          </a:p>
        </p:txBody>
      </p:sp>
      <p:sp>
        <p:nvSpPr>
          <p:cNvPr id="799" name="Google Shape;799;g2d5424f4813_0_1718"/>
          <p:cNvSpPr/>
          <p:nvPr/>
        </p:nvSpPr>
        <p:spPr>
          <a:xfrm>
            <a:off x="1132999" y="6452592"/>
            <a:ext cx="660600" cy="22800"/>
          </a:xfrm>
          <a:prstGeom prst="roundRect">
            <a:avLst>
              <a:gd fmla="val 123850" name="adj"/>
            </a:avLst>
          </a:prstGeom>
          <a:solidFill>
            <a:srgbClr val="5D6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g2d5424f4813_0_1718"/>
          <p:cNvSpPr/>
          <p:nvPr/>
        </p:nvSpPr>
        <p:spPr>
          <a:xfrm>
            <a:off x="731282" y="6251734"/>
            <a:ext cx="424500" cy="424500"/>
          </a:xfrm>
          <a:prstGeom prst="roundRect">
            <a:avLst>
              <a:gd fmla="val 6668"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g2d5424f4813_0_1718"/>
          <p:cNvSpPr/>
          <p:nvPr/>
        </p:nvSpPr>
        <p:spPr>
          <a:xfrm>
            <a:off x="871299" y="6330791"/>
            <a:ext cx="144300" cy="26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050"/>
              <a:buFont typeface="Lora"/>
              <a:buNone/>
            </a:pPr>
            <a:r>
              <a:rPr b="0" i="0" lang="en-US" sz="2050" u="none" cap="none" strike="noStrike">
                <a:solidFill>
                  <a:srgbClr val="D6E5EF"/>
                </a:solidFill>
                <a:latin typeface="Lora"/>
                <a:ea typeface="Lora"/>
                <a:cs typeface="Lora"/>
                <a:sym typeface="Lora"/>
              </a:rPr>
              <a:t>4</a:t>
            </a:r>
            <a:endParaRPr b="0" i="0" sz="2050" u="none" cap="none" strike="noStrike"/>
          </a:p>
        </p:txBody>
      </p:sp>
      <p:sp>
        <p:nvSpPr>
          <p:cNvPr id="802" name="Google Shape;802;g2d5424f4813_0_1718"/>
          <p:cNvSpPr/>
          <p:nvPr/>
        </p:nvSpPr>
        <p:spPr>
          <a:xfrm>
            <a:off x="1981676" y="6228159"/>
            <a:ext cx="2220600" cy="277500"/>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D6E5EF"/>
              </a:buClr>
              <a:buSzPts val="1700"/>
              <a:buFont typeface="Lora"/>
              <a:buNone/>
            </a:pPr>
            <a:r>
              <a:rPr b="0" i="0" lang="en-US" sz="1700" u="none" cap="none" strike="noStrike">
                <a:solidFill>
                  <a:srgbClr val="D6E5EF"/>
                </a:solidFill>
                <a:latin typeface="Lora"/>
                <a:ea typeface="Lora"/>
                <a:cs typeface="Lora"/>
                <a:sym typeface="Lora"/>
              </a:rPr>
              <a:t>Evaluación Continua</a:t>
            </a:r>
            <a:endParaRPr b="0" i="0" sz="1700" u="none" cap="none" strike="noStrike"/>
          </a:p>
        </p:txBody>
      </p:sp>
      <p:sp>
        <p:nvSpPr>
          <p:cNvPr id="803" name="Google Shape;803;g2d5424f4813_0_1718"/>
          <p:cNvSpPr/>
          <p:nvPr/>
        </p:nvSpPr>
        <p:spPr>
          <a:xfrm>
            <a:off x="1981676" y="6618923"/>
            <a:ext cx="6501900" cy="905700"/>
          </a:xfrm>
          <a:prstGeom prst="rect">
            <a:avLst/>
          </a:prstGeom>
          <a:noFill/>
          <a:ln>
            <a:noFill/>
          </a:ln>
        </p:spPr>
        <p:txBody>
          <a:bodyPr anchorCtr="0" anchor="t" bIns="0" lIns="0" spcFirstLastPara="1" rIns="0" wrap="square" tIns="0">
            <a:noAutofit/>
          </a:bodyPr>
          <a:lstStyle/>
          <a:p>
            <a:pPr indent="0" lvl="0" marL="0" marR="0" rtl="0" algn="l">
              <a:lnSpc>
                <a:spcPct val="162069"/>
              </a:lnSpc>
              <a:spcBef>
                <a:spcPts val="0"/>
              </a:spcBef>
              <a:spcAft>
                <a:spcPts val="0"/>
              </a:spcAft>
              <a:buClr>
                <a:srgbClr val="D6E5EF"/>
              </a:buClr>
              <a:buSzPts val="1450"/>
              <a:buFont typeface="Arial"/>
              <a:buNone/>
            </a:pPr>
            <a:r>
              <a:rPr b="0" i="0" lang="en-US" sz="1450" u="none" cap="none" strike="noStrike">
                <a:solidFill>
                  <a:srgbClr val="D6E5EF"/>
                </a:solidFill>
                <a:latin typeface="Arial"/>
                <a:ea typeface="Arial"/>
                <a:cs typeface="Arial"/>
                <a:sym typeface="Arial"/>
              </a:rPr>
              <a:t>Mantener un proceso de evaluación continua del modelo, comparando su rendimiento con otros modelos como Gradient Boosting para asegurar la mejor predicción posible de los recursos hídricos.</a:t>
            </a:r>
            <a:endParaRPr b="0" i="0" sz="1450" u="none" cap="none" strike="noStrike"/>
          </a:p>
        </p:txBody>
      </p:sp>
      <p:pic>
        <p:nvPicPr>
          <p:cNvPr id="804" name="Google Shape;804;g2d5424f4813_0_1718"/>
          <p:cNvPicPr preferRelativeResize="0"/>
          <p:nvPr/>
        </p:nvPicPr>
        <p:blipFill>
          <a:blip r:embed="rId4">
            <a:alphaModFix/>
          </a:blip>
          <a:stretch>
            <a:fillRect/>
          </a:stretch>
        </p:blipFill>
        <p:spPr>
          <a:xfrm>
            <a:off x="12555974" y="0"/>
            <a:ext cx="2074424" cy="1088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4"/>
          <p:cNvSpPr/>
          <p:nvPr/>
        </p:nvSpPr>
        <p:spPr>
          <a:xfrm>
            <a:off x="1438275" y="648900"/>
            <a:ext cx="12223200" cy="1227900"/>
          </a:xfrm>
          <a:prstGeom prst="rect">
            <a:avLst/>
          </a:prstGeom>
          <a:noFill/>
          <a:ln>
            <a:noFill/>
          </a:ln>
        </p:spPr>
        <p:txBody>
          <a:bodyPr anchorCtr="0" anchor="t" bIns="0" lIns="0" spcFirstLastPara="1" rIns="0" wrap="square" tIns="0">
            <a:noAutofit/>
          </a:bodyPr>
          <a:lstStyle/>
          <a:p>
            <a:pPr indent="0" lvl="0" marL="0" marR="0" rtl="0" algn="ctr">
              <a:lnSpc>
                <a:spcPct val="124675"/>
              </a:lnSpc>
              <a:spcBef>
                <a:spcPts val="0"/>
              </a:spcBef>
              <a:spcAft>
                <a:spcPts val="0"/>
              </a:spcAft>
              <a:buClr>
                <a:srgbClr val="F98AC7"/>
              </a:buClr>
              <a:buSzPts val="3850"/>
              <a:buFont typeface="Lora"/>
              <a:buNone/>
            </a:pPr>
            <a:r>
              <a:rPr b="0" i="0" lang="en-US" sz="3850" u="none" cap="none" strike="noStrike">
                <a:solidFill>
                  <a:srgbClr val="F98AC7"/>
                </a:solidFill>
                <a:latin typeface="Lora"/>
                <a:ea typeface="Lora"/>
                <a:cs typeface="Lora"/>
                <a:sym typeface="Lora"/>
              </a:rPr>
              <a:t>Planteamiento del Problema en el Municipio de Manizales</a:t>
            </a:r>
            <a:endParaRPr b="0" i="0" sz="3850" u="none" cap="none" strike="noStrike"/>
          </a:p>
        </p:txBody>
      </p:sp>
      <p:sp>
        <p:nvSpPr>
          <p:cNvPr id="106" name="Google Shape;106;p4"/>
          <p:cNvSpPr/>
          <p:nvPr/>
        </p:nvSpPr>
        <p:spPr>
          <a:xfrm>
            <a:off x="968693" y="2528888"/>
            <a:ext cx="469583" cy="469582"/>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49787" y="2616279"/>
            <a:ext cx="107275" cy="29468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b="0" i="0" lang="en-US" sz="2300" u="none" cap="none" strike="noStrike">
                <a:solidFill>
                  <a:srgbClr val="D6E5EF"/>
                </a:solidFill>
                <a:latin typeface="Lora"/>
                <a:ea typeface="Lora"/>
                <a:cs typeface="Lora"/>
                <a:sym typeface="Lora"/>
              </a:rPr>
              <a:t>1</a:t>
            </a:r>
            <a:endParaRPr b="0" i="0" sz="2300" u="none" cap="none" strike="noStrike"/>
          </a:p>
        </p:txBody>
      </p:sp>
      <p:sp>
        <p:nvSpPr>
          <p:cNvPr id="108" name="Google Shape;108;p4"/>
          <p:cNvSpPr/>
          <p:nvPr/>
        </p:nvSpPr>
        <p:spPr>
          <a:xfrm>
            <a:off x="1646992" y="2528888"/>
            <a:ext cx="3413522" cy="613648"/>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Desafíos en la Gestión de Recursos Hídricos</a:t>
            </a:r>
            <a:endParaRPr b="0" i="0" sz="1900" u="none" cap="none" strike="noStrike"/>
          </a:p>
        </p:txBody>
      </p:sp>
      <p:sp>
        <p:nvSpPr>
          <p:cNvPr id="109" name="Google Shape;109;p4"/>
          <p:cNvSpPr/>
          <p:nvPr/>
        </p:nvSpPr>
        <p:spPr>
          <a:xfrm>
            <a:off x="1646992" y="3267670"/>
            <a:ext cx="3413522" cy="367236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500" u="none" cap="none" strike="noStrike">
                <a:solidFill>
                  <a:srgbClr val="D6E5EF"/>
                </a:solidFill>
                <a:latin typeface="Arial"/>
                <a:ea typeface="Arial"/>
                <a:cs typeface="Arial"/>
                <a:sym typeface="Arial"/>
              </a:rPr>
              <a:t>El Municipio de Manizales enfrenta serios desafíos en la gestión de sus recursos hídricos debido a la alta variabilidad climática, el crecimiento urbano y la deforestación, fenómenos como El Niño y La Niña alteran los patrones de precipitación, afectando la disponibilidad de agua, mientras que el aumento de la población y la expansión urbana incrementa la demanda sobre fuentes hídricas.</a:t>
            </a:r>
            <a:endParaRPr b="0" i="0" sz="1500" u="none" cap="none" strike="noStrike"/>
          </a:p>
        </p:txBody>
      </p:sp>
      <p:sp>
        <p:nvSpPr>
          <p:cNvPr id="110" name="Google Shape;110;p4"/>
          <p:cNvSpPr/>
          <p:nvPr/>
        </p:nvSpPr>
        <p:spPr>
          <a:xfrm>
            <a:off x="5269230" y="2528888"/>
            <a:ext cx="469583" cy="469582"/>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424845" y="2616279"/>
            <a:ext cx="158234" cy="29468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b="0" i="0" lang="en-US" sz="2300" u="none" cap="none" strike="noStrike">
                <a:solidFill>
                  <a:srgbClr val="D6E5EF"/>
                </a:solidFill>
                <a:latin typeface="Lora"/>
                <a:ea typeface="Lora"/>
                <a:cs typeface="Lora"/>
                <a:sym typeface="Lora"/>
              </a:rPr>
              <a:t>2</a:t>
            </a:r>
            <a:endParaRPr b="0" i="0" sz="2300" u="none" cap="none" strike="noStrike"/>
          </a:p>
        </p:txBody>
      </p:sp>
      <p:sp>
        <p:nvSpPr>
          <p:cNvPr id="112" name="Google Shape;112;p4"/>
          <p:cNvSpPr/>
          <p:nvPr/>
        </p:nvSpPr>
        <p:spPr>
          <a:xfrm>
            <a:off x="5947529" y="2528888"/>
            <a:ext cx="3413522" cy="920472"/>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Impacto de la Deforestación y Limitaciones de Infraestructura</a:t>
            </a:r>
            <a:endParaRPr b="0" i="0" sz="1900" u="none" cap="none" strike="noStrike"/>
          </a:p>
        </p:txBody>
      </p:sp>
      <p:sp>
        <p:nvSpPr>
          <p:cNvPr id="113" name="Google Shape;113;p4"/>
          <p:cNvSpPr/>
          <p:nvPr/>
        </p:nvSpPr>
        <p:spPr>
          <a:xfrm>
            <a:off x="5947529" y="3574494"/>
            <a:ext cx="3413522" cy="4006215"/>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500" u="none" cap="none" strike="noStrike">
                <a:solidFill>
                  <a:srgbClr val="D6E5EF"/>
                </a:solidFill>
                <a:latin typeface="Arial"/>
                <a:ea typeface="Arial"/>
                <a:cs typeface="Arial"/>
                <a:sym typeface="Arial"/>
              </a:rPr>
              <a:t>La deforestación en las cuencas disminuye su capacidad de regulación natural, y la infraestructura actual no siempre puede enfrentar eventos climáticos extremos. </a:t>
            </a:r>
            <a:endParaRPr b="0" i="0" sz="1500" u="none" cap="none" strike="noStrike"/>
          </a:p>
        </p:txBody>
      </p:sp>
      <p:sp>
        <p:nvSpPr>
          <p:cNvPr id="114" name="Google Shape;114;p4"/>
          <p:cNvSpPr/>
          <p:nvPr/>
        </p:nvSpPr>
        <p:spPr>
          <a:xfrm>
            <a:off x="9569768" y="2528888"/>
            <a:ext cx="469583" cy="469582"/>
          </a:xfrm>
          <a:prstGeom prst="roundRect">
            <a:avLst>
              <a:gd fmla="val 6667"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9722406" y="2616279"/>
            <a:ext cx="164187" cy="29468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6E5EF"/>
              </a:buClr>
              <a:buSzPts val="2300"/>
              <a:buFont typeface="Lora"/>
              <a:buNone/>
            </a:pPr>
            <a:r>
              <a:rPr b="0" i="0" lang="en-US" sz="2300" u="none" cap="none" strike="noStrike">
                <a:solidFill>
                  <a:srgbClr val="D6E5EF"/>
                </a:solidFill>
                <a:latin typeface="Lora"/>
                <a:ea typeface="Lora"/>
                <a:cs typeface="Lora"/>
                <a:sym typeface="Lora"/>
              </a:rPr>
              <a:t>3</a:t>
            </a:r>
            <a:endParaRPr b="0" i="0" sz="2300" u="none" cap="none" strike="noStrike"/>
          </a:p>
        </p:txBody>
      </p:sp>
      <p:sp>
        <p:nvSpPr>
          <p:cNvPr id="116" name="Google Shape;116;p4"/>
          <p:cNvSpPr/>
          <p:nvPr/>
        </p:nvSpPr>
        <p:spPr>
          <a:xfrm>
            <a:off x="10248067" y="2528888"/>
            <a:ext cx="2556034" cy="306824"/>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6E5EF"/>
              </a:buClr>
              <a:buSzPts val="1900"/>
              <a:buFont typeface="Lora"/>
              <a:buNone/>
            </a:pPr>
            <a:r>
              <a:rPr b="0" i="0" lang="en-US" sz="1900" u="none" cap="none" strike="noStrike">
                <a:solidFill>
                  <a:srgbClr val="D6E5EF"/>
                </a:solidFill>
                <a:latin typeface="Lora"/>
                <a:ea typeface="Lora"/>
                <a:cs typeface="Lora"/>
                <a:sym typeface="Lora"/>
              </a:rPr>
              <a:t>Propuesta de Solución</a:t>
            </a:r>
            <a:endParaRPr b="0" i="0" sz="1900" u="none" cap="none" strike="noStrike"/>
          </a:p>
        </p:txBody>
      </p:sp>
      <p:sp>
        <p:nvSpPr>
          <p:cNvPr id="117" name="Google Shape;117;p4"/>
          <p:cNvSpPr/>
          <p:nvPr/>
        </p:nvSpPr>
        <p:spPr>
          <a:xfrm>
            <a:off x="10248067" y="2960846"/>
            <a:ext cx="3413522" cy="3004661"/>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D6E5EF"/>
              </a:buClr>
              <a:buSzPts val="1600"/>
              <a:buFont typeface="Arial"/>
              <a:buNone/>
            </a:pPr>
            <a:r>
              <a:rPr b="0" i="0" lang="en-US" sz="1500" u="none" cap="none" strike="noStrike">
                <a:solidFill>
                  <a:srgbClr val="D6E5EF"/>
                </a:solidFill>
                <a:latin typeface="Arial"/>
                <a:ea typeface="Arial"/>
                <a:cs typeface="Arial"/>
                <a:sym typeface="Arial"/>
              </a:rPr>
              <a:t>Ante esta situación, se propone desarrollar un modelo de inteligencia artificial que permita predecir la disponibilidad hídrica en las cuencas del municipio, integrando variables climáticas, geográficas y de uso del suelo, con el fin de mejorar la toma de decisiones y garantizar una gestión sostenible del agua.</a:t>
            </a:r>
            <a:endParaRPr b="0" i="0" sz="1500" u="none" cap="none" strike="noStrike"/>
          </a:p>
        </p:txBody>
      </p:sp>
      <p:pic>
        <p:nvPicPr>
          <p:cNvPr id="118" name="Google Shape;118;p4"/>
          <p:cNvPicPr preferRelativeResize="0"/>
          <p:nvPr/>
        </p:nvPicPr>
        <p:blipFill>
          <a:blip r:embed="rId3">
            <a:alphaModFix/>
          </a:blip>
          <a:stretch>
            <a:fillRect/>
          </a:stretch>
        </p:blipFill>
        <p:spPr>
          <a:xfrm>
            <a:off x="-1" y="0"/>
            <a:ext cx="2074424" cy="1088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descr="preencoded.png" id="124" name="Google Shape;124;p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25" name="Google Shape;125;p5"/>
          <p:cNvSpPr/>
          <p:nvPr/>
        </p:nvSpPr>
        <p:spPr>
          <a:xfrm>
            <a:off x="6350437" y="1911072"/>
            <a:ext cx="7415927" cy="1452086"/>
          </a:xfrm>
          <a:prstGeom prst="rect">
            <a:avLst/>
          </a:prstGeom>
          <a:noFill/>
          <a:ln>
            <a:noFill/>
          </a:ln>
        </p:spPr>
        <p:txBody>
          <a:bodyPr anchorCtr="0" anchor="t" bIns="0" lIns="0" spcFirstLastPara="1" rIns="0" wrap="square" tIns="0">
            <a:noAutofit/>
          </a:bodyPr>
          <a:lstStyle/>
          <a:p>
            <a:pPr indent="0" lvl="0" marL="0" marR="0" rtl="0" algn="l">
              <a:lnSpc>
                <a:spcPct val="125274"/>
              </a:lnSpc>
              <a:spcBef>
                <a:spcPts val="0"/>
              </a:spcBef>
              <a:spcAft>
                <a:spcPts val="0"/>
              </a:spcAft>
              <a:buClr>
                <a:srgbClr val="F98AC7"/>
              </a:buClr>
              <a:buSzPts val="4550"/>
              <a:buFont typeface="Lora"/>
              <a:buNone/>
            </a:pPr>
            <a:r>
              <a:rPr b="0" i="0" lang="en-US" sz="4550" u="none" cap="none" strike="noStrike">
                <a:solidFill>
                  <a:srgbClr val="F98AC7"/>
                </a:solidFill>
                <a:latin typeface="Lora"/>
                <a:ea typeface="Lora"/>
                <a:cs typeface="Lora"/>
                <a:sym typeface="Lora"/>
              </a:rPr>
              <a:t>Objetivo General del Proyecto</a:t>
            </a:r>
            <a:endParaRPr b="0" i="0" sz="4550" u="none" cap="none" strike="noStrike"/>
          </a:p>
        </p:txBody>
      </p:sp>
      <p:sp>
        <p:nvSpPr>
          <p:cNvPr id="126" name="Google Shape;126;p5"/>
          <p:cNvSpPr/>
          <p:nvPr/>
        </p:nvSpPr>
        <p:spPr>
          <a:xfrm>
            <a:off x="6350425" y="3733452"/>
            <a:ext cx="7416000" cy="3162000"/>
          </a:xfrm>
          <a:prstGeom prst="roundRect">
            <a:avLst>
              <a:gd fmla="val 1433" name="adj"/>
            </a:avLst>
          </a:prstGeom>
          <a:solidFill>
            <a:srgbClr val="44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6597253" y="3980259"/>
            <a:ext cx="3745230" cy="363141"/>
          </a:xfrm>
          <a:prstGeom prst="rect">
            <a:avLst/>
          </a:prstGeom>
          <a:noFill/>
          <a:ln>
            <a:noFill/>
          </a:ln>
        </p:spPr>
        <p:txBody>
          <a:bodyPr anchorCtr="0" anchor="t" bIns="0" lIns="0" spcFirstLastPara="1" rIns="0" wrap="square" tIns="0">
            <a:noAutofit/>
          </a:bodyPr>
          <a:lstStyle/>
          <a:p>
            <a:pPr indent="0" lvl="0" marL="0" marR="0" rtl="0" algn="l">
              <a:lnSpc>
                <a:spcPct val="126666"/>
              </a:lnSpc>
              <a:spcBef>
                <a:spcPts val="0"/>
              </a:spcBef>
              <a:spcAft>
                <a:spcPts val="0"/>
              </a:spcAft>
              <a:buClr>
                <a:srgbClr val="D6E5EF"/>
              </a:buClr>
              <a:buSzPts val="2250"/>
              <a:buFont typeface="Lora"/>
              <a:buNone/>
            </a:pPr>
            <a:r>
              <a:rPr b="0" i="0" lang="en-US" sz="2250" u="none" cap="none" strike="noStrike">
                <a:solidFill>
                  <a:srgbClr val="D6E5EF"/>
                </a:solidFill>
                <a:latin typeface="Lora"/>
                <a:ea typeface="Lora"/>
                <a:cs typeface="Lora"/>
                <a:sym typeface="Lora"/>
              </a:rPr>
              <a:t>Desarrollo del Modelo de IA</a:t>
            </a:r>
            <a:endParaRPr b="0" i="0" sz="2250" u="none" cap="none" strike="noStrike"/>
          </a:p>
        </p:txBody>
      </p:sp>
      <p:sp>
        <p:nvSpPr>
          <p:cNvPr id="128" name="Google Shape;128;p5"/>
          <p:cNvSpPr/>
          <p:nvPr/>
        </p:nvSpPr>
        <p:spPr>
          <a:xfrm>
            <a:off x="6597253" y="4491514"/>
            <a:ext cx="6922294" cy="158019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Desarrollar un modelo de inteligencia artificial para la predicción de los recursos hídricos en las cuencas del Municipio de Manizales, con el fin de optimizar la gestión sostenible del agua y apoyar la toma de decisiones en su planificación y administración.</a:t>
            </a:r>
            <a:endParaRPr b="0" i="0" sz="1900" u="none" cap="none" strike="noStrike"/>
          </a:p>
        </p:txBody>
      </p:sp>
      <p:pic>
        <p:nvPicPr>
          <p:cNvPr id="129" name="Google Shape;129;p5"/>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preencoded.png" id="135" name="Google Shape;135;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36" name="Google Shape;136;p6"/>
          <p:cNvSpPr/>
          <p:nvPr/>
        </p:nvSpPr>
        <p:spPr>
          <a:xfrm>
            <a:off x="6337816" y="670322"/>
            <a:ext cx="7441168" cy="1431131"/>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F98AC7"/>
              </a:buClr>
              <a:buSzPts val="4500"/>
              <a:buFont typeface="Lora"/>
              <a:buNone/>
            </a:pPr>
            <a:r>
              <a:rPr b="0" i="0" lang="en-US" sz="4500" u="none" cap="none" strike="noStrike">
                <a:solidFill>
                  <a:srgbClr val="F98AC7"/>
                </a:solidFill>
                <a:latin typeface="Lora"/>
                <a:ea typeface="Lora"/>
                <a:cs typeface="Lora"/>
                <a:sym typeface="Lora"/>
              </a:rPr>
              <a:t>Objetivos Específicos del Proyecto</a:t>
            </a:r>
            <a:endParaRPr b="0" i="0" sz="4500" u="none" cap="none" strike="noStrike"/>
          </a:p>
        </p:txBody>
      </p:sp>
      <p:pic>
        <p:nvPicPr>
          <p:cNvPr descr="preencoded.png" id="137" name="Google Shape;137;p6"/>
          <p:cNvPicPr preferRelativeResize="0"/>
          <p:nvPr/>
        </p:nvPicPr>
        <p:blipFill rotWithShape="1">
          <a:blip r:embed="rId4">
            <a:alphaModFix/>
          </a:blip>
          <a:srcRect b="0" l="0" r="0" t="0"/>
          <a:stretch/>
        </p:blipFill>
        <p:spPr>
          <a:xfrm>
            <a:off x="6337816" y="2466261"/>
            <a:ext cx="1216343" cy="2935605"/>
          </a:xfrm>
          <a:prstGeom prst="rect">
            <a:avLst/>
          </a:prstGeom>
          <a:noFill/>
          <a:ln>
            <a:noFill/>
          </a:ln>
        </p:spPr>
      </p:pic>
      <p:sp>
        <p:nvSpPr>
          <p:cNvPr id="138" name="Google Shape;138;p6"/>
          <p:cNvSpPr/>
          <p:nvPr/>
        </p:nvSpPr>
        <p:spPr>
          <a:xfrm>
            <a:off x="7918975" y="2580329"/>
            <a:ext cx="5859900" cy="2689500"/>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Recolectar y analizar datos climáticos e hidrológicos históricos de las cuencas del municipio de Manizales para identificar patrones claves que influyen en la disponibilidad de recursos hídricos y preparar los datos para su uso en el desarrollo de un modelo de predicción.</a:t>
            </a:r>
            <a:endParaRPr b="0" i="0" sz="1900" u="none" cap="none" strike="noStrike"/>
          </a:p>
        </p:txBody>
      </p:sp>
      <p:pic>
        <p:nvPicPr>
          <p:cNvPr descr="preencoded.png" id="139" name="Google Shape;139;p6"/>
          <p:cNvPicPr preferRelativeResize="0"/>
          <p:nvPr/>
        </p:nvPicPr>
        <p:blipFill rotWithShape="1">
          <a:blip r:embed="rId5">
            <a:alphaModFix/>
          </a:blip>
          <a:srcRect b="0" l="0" r="0" t="0"/>
          <a:stretch/>
        </p:blipFill>
        <p:spPr>
          <a:xfrm>
            <a:off x="6337816" y="5401866"/>
            <a:ext cx="1216343" cy="2157413"/>
          </a:xfrm>
          <a:prstGeom prst="rect">
            <a:avLst/>
          </a:prstGeom>
          <a:noFill/>
          <a:ln>
            <a:noFill/>
          </a:ln>
        </p:spPr>
      </p:pic>
      <p:sp>
        <p:nvSpPr>
          <p:cNvPr id="140" name="Google Shape;140;p6"/>
          <p:cNvSpPr/>
          <p:nvPr/>
        </p:nvSpPr>
        <p:spPr>
          <a:xfrm>
            <a:off x="7918966" y="5645110"/>
            <a:ext cx="4618077" cy="357783"/>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D6E5EF"/>
              </a:buClr>
              <a:buSzPts val="2250"/>
              <a:buFont typeface="Lora"/>
              <a:buNone/>
            </a:pPr>
            <a:r>
              <a:t/>
            </a:r>
            <a:endParaRPr b="0" i="0" sz="2250" u="none" cap="none" strike="noStrike"/>
          </a:p>
        </p:txBody>
      </p:sp>
      <p:sp>
        <p:nvSpPr>
          <p:cNvPr id="141" name="Google Shape;141;p6"/>
          <p:cNvSpPr/>
          <p:nvPr/>
        </p:nvSpPr>
        <p:spPr>
          <a:xfrm>
            <a:off x="7918966" y="5920145"/>
            <a:ext cx="5859900" cy="1167300"/>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Desarrollar y validar un modelo de predicción basado en técnicas de aprendizaje automático, que utilice variables climáticas e hidrológicas.</a:t>
            </a:r>
            <a:endParaRPr b="0" i="0" sz="1900" u="none" cap="none" strike="noStrike"/>
          </a:p>
        </p:txBody>
      </p:sp>
      <p:pic>
        <p:nvPicPr>
          <p:cNvPr id="142" name="Google Shape;142;p6"/>
          <p:cNvPicPr preferRelativeResize="0"/>
          <p:nvPr/>
        </p:nvPicPr>
        <p:blipFill>
          <a:blip r:embed="rId6">
            <a:alphaModFix/>
          </a:blip>
          <a:stretch>
            <a:fillRect/>
          </a:stretch>
        </p:blipFill>
        <p:spPr>
          <a:xfrm>
            <a:off x="-1" y="0"/>
            <a:ext cx="2074424" cy="1088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preencoded.png" id="148" name="Google Shape;148;p7"/>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49" name="Google Shape;149;p7"/>
          <p:cNvSpPr/>
          <p:nvPr/>
        </p:nvSpPr>
        <p:spPr>
          <a:xfrm>
            <a:off x="1705681" y="851322"/>
            <a:ext cx="6781200" cy="712200"/>
          </a:xfrm>
          <a:prstGeom prst="rect">
            <a:avLst/>
          </a:prstGeom>
          <a:noFill/>
          <a:ln>
            <a:noFill/>
          </a:ln>
        </p:spPr>
        <p:txBody>
          <a:bodyPr anchorCtr="0" anchor="t" bIns="0" lIns="0" spcFirstLastPara="1" rIns="0" wrap="square" tIns="0">
            <a:noAutofit/>
          </a:bodyPr>
          <a:lstStyle/>
          <a:p>
            <a:pPr indent="0" lvl="0" marL="0" marR="0" rtl="0" algn="l">
              <a:lnSpc>
                <a:spcPct val="125842"/>
              </a:lnSpc>
              <a:spcBef>
                <a:spcPts val="0"/>
              </a:spcBef>
              <a:spcAft>
                <a:spcPts val="0"/>
              </a:spcAft>
              <a:buClr>
                <a:srgbClr val="F98AC7"/>
              </a:buClr>
              <a:buSzPts val="4450"/>
              <a:buFont typeface="Lora"/>
              <a:buNone/>
            </a:pPr>
            <a:r>
              <a:rPr b="0" i="0" lang="en-US" sz="4450" u="none" cap="none" strike="noStrike">
                <a:solidFill>
                  <a:srgbClr val="F98AC7"/>
                </a:solidFill>
                <a:latin typeface="Lora"/>
                <a:ea typeface="Lora"/>
                <a:cs typeface="Lora"/>
                <a:sym typeface="Lora"/>
              </a:rPr>
              <a:t>Justificación del Proyecto</a:t>
            </a:r>
            <a:endParaRPr b="0" i="0" sz="4450" u="none" cap="none" strike="noStrike"/>
          </a:p>
        </p:txBody>
      </p:sp>
      <p:sp>
        <p:nvSpPr>
          <p:cNvPr id="150" name="Google Shape;150;p7"/>
          <p:cNvSpPr/>
          <p:nvPr/>
        </p:nvSpPr>
        <p:spPr>
          <a:xfrm>
            <a:off x="847606" y="1943338"/>
            <a:ext cx="7448788" cy="5418296"/>
          </a:xfrm>
          <a:prstGeom prst="roundRect">
            <a:avLst>
              <a:gd fmla="val 670" name="adj"/>
            </a:avLst>
          </a:prstGeom>
          <a:noFill/>
          <a:ln cap="flat" cmpd="sng" w="9525">
            <a:solidFill>
              <a:srgbClr val="FFFFFF">
                <a:alpha val="2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855226" y="1950958"/>
            <a:ext cx="7433548" cy="693182"/>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1097399" y="2103834"/>
            <a:ext cx="3228618" cy="38742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Beneficiarios</a:t>
            </a:r>
            <a:endParaRPr b="0" i="0" sz="1900" u="none" cap="none" strike="noStrike"/>
          </a:p>
        </p:txBody>
      </p:sp>
      <p:sp>
        <p:nvSpPr>
          <p:cNvPr id="153" name="Google Shape;153;p7"/>
          <p:cNvSpPr/>
          <p:nvPr/>
        </p:nvSpPr>
        <p:spPr>
          <a:xfrm>
            <a:off x="4817983" y="2103834"/>
            <a:ext cx="3228618" cy="38742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Impacto</a:t>
            </a:r>
            <a:endParaRPr b="0" i="0" sz="1900" u="none" cap="none" strike="noStrike"/>
          </a:p>
        </p:txBody>
      </p:sp>
      <p:sp>
        <p:nvSpPr>
          <p:cNvPr id="154" name="Google Shape;154;p7"/>
          <p:cNvSpPr/>
          <p:nvPr/>
        </p:nvSpPr>
        <p:spPr>
          <a:xfrm>
            <a:off x="855226" y="2644140"/>
            <a:ext cx="7433548" cy="1080611"/>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1097399" y="2797016"/>
            <a:ext cx="3228618" cy="38742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Entes gubernamentales</a:t>
            </a:r>
            <a:endParaRPr b="0" i="0" sz="1900" u="none" cap="none" strike="noStrike"/>
          </a:p>
        </p:txBody>
      </p:sp>
      <p:sp>
        <p:nvSpPr>
          <p:cNvPr id="156" name="Google Shape;156;p7"/>
          <p:cNvSpPr/>
          <p:nvPr/>
        </p:nvSpPr>
        <p:spPr>
          <a:xfrm>
            <a:off x="4817983" y="2797016"/>
            <a:ext cx="3228618" cy="77485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Toma de decisiones</a:t>
            </a:r>
            <a:r>
              <a:rPr lang="en-US" sz="1900">
                <a:solidFill>
                  <a:srgbClr val="D6E5EF"/>
                </a:solidFill>
              </a:rPr>
              <a:t> </a:t>
            </a:r>
            <a:r>
              <a:rPr b="0" i="0" lang="en-US" sz="1900" u="none" cap="none" strike="noStrike">
                <a:solidFill>
                  <a:srgbClr val="D6E5EF"/>
                </a:solidFill>
                <a:latin typeface="Arial"/>
                <a:ea typeface="Arial"/>
                <a:cs typeface="Arial"/>
                <a:sym typeface="Arial"/>
              </a:rPr>
              <a:t>y planificación de políticas</a:t>
            </a:r>
            <a:endParaRPr b="0" i="0" sz="1900" u="none" cap="none" strike="noStrike"/>
          </a:p>
        </p:txBody>
      </p:sp>
      <p:sp>
        <p:nvSpPr>
          <p:cNvPr id="157" name="Google Shape;157;p7"/>
          <p:cNvSpPr/>
          <p:nvPr/>
        </p:nvSpPr>
        <p:spPr>
          <a:xfrm>
            <a:off x="855226" y="3724751"/>
            <a:ext cx="7433548" cy="108061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1097399" y="3877628"/>
            <a:ext cx="3228618" cy="38742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Comunidad</a:t>
            </a:r>
            <a:endParaRPr b="0" i="0" sz="1900" u="none" cap="none" strike="noStrike"/>
          </a:p>
        </p:txBody>
      </p:sp>
      <p:sp>
        <p:nvSpPr>
          <p:cNvPr id="159" name="Google Shape;159;p7"/>
          <p:cNvSpPr/>
          <p:nvPr/>
        </p:nvSpPr>
        <p:spPr>
          <a:xfrm>
            <a:off x="4817983" y="3877628"/>
            <a:ext cx="3228618" cy="77485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Garantía de acceso al agua potable y uso sostenible</a:t>
            </a:r>
            <a:endParaRPr b="0" i="0" sz="1900" u="none" cap="none" strike="noStrike"/>
          </a:p>
        </p:txBody>
      </p:sp>
      <p:sp>
        <p:nvSpPr>
          <p:cNvPr id="160" name="Google Shape;160;p7"/>
          <p:cNvSpPr/>
          <p:nvPr/>
        </p:nvSpPr>
        <p:spPr>
          <a:xfrm>
            <a:off x="855226" y="4805362"/>
            <a:ext cx="7433548" cy="1080611"/>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1097399" y="4958239"/>
            <a:ext cx="3228618" cy="77485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Investigadores y desarrolladores</a:t>
            </a:r>
            <a:endParaRPr b="0" i="0" sz="1900" u="none" cap="none" strike="noStrike"/>
          </a:p>
        </p:txBody>
      </p:sp>
      <p:sp>
        <p:nvSpPr>
          <p:cNvPr id="162" name="Google Shape;162;p7"/>
          <p:cNvSpPr/>
          <p:nvPr/>
        </p:nvSpPr>
        <p:spPr>
          <a:xfrm>
            <a:off x="4817983" y="4958239"/>
            <a:ext cx="3228618" cy="77485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Aplicación de técnicas avanzadas de IA</a:t>
            </a:r>
            <a:endParaRPr b="0" i="0" sz="1900" u="none" cap="none" strike="noStrike"/>
          </a:p>
        </p:txBody>
      </p:sp>
      <p:sp>
        <p:nvSpPr>
          <p:cNvPr id="163" name="Google Shape;163;p7"/>
          <p:cNvSpPr/>
          <p:nvPr/>
        </p:nvSpPr>
        <p:spPr>
          <a:xfrm>
            <a:off x="855226" y="5885974"/>
            <a:ext cx="7433548" cy="146804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1097399" y="6038850"/>
            <a:ext cx="3228618" cy="387429"/>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Nivel nacional</a:t>
            </a:r>
            <a:endParaRPr b="0" i="0" sz="1900" u="none" cap="none" strike="noStrike"/>
          </a:p>
        </p:txBody>
      </p:sp>
      <p:sp>
        <p:nvSpPr>
          <p:cNvPr id="165" name="Google Shape;165;p7"/>
          <p:cNvSpPr/>
          <p:nvPr/>
        </p:nvSpPr>
        <p:spPr>
          <a:xfrm>
            <a:off x="4817983" y="6038850"/>
            <a:ext cx="3228618" cy="1162288"/>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D6E5EF"/>
              </a:buClr>
              <a:buSzPts val="1900"/>
              <a:buFont typeface="Arial"/>
              <a:buNone/>
            </a:pPr>
            <a:r>
              <a:rPr b="0" i="0" lang="en-US" sz="1900" u="none" cap="none" strike="noStrike">
                <a:solidFill>
                  <a:srgbClr val="D6E5EF"/>
                </a:solidFill>
                <a:latin typeface="Arial"/>
                <a:ea typeface="Arial"/>
                <a:cs typeface="Arial"/>
                <a:sym typeface="Arial"/>
              </a:rPr>
              <a:t>Referente en planificación hídrica y resiliencia frente al cambio climático</a:t>
            </a:r>
            <a:endParaRPr b="0" i="0" sz="1900" u="none" cap="none" strike="noStrike"/>
          </a:p>
        </p:txBody>
      </p:sp>
      <p:pic>
        <p:nvPicPr>
          <p:cNvPr id="166" name="Google Shape;166;p7"/>
          <p:cNvPicPr preferRelativeResize="0"/>
          <p:nvPr/>
        </p:nvPicPr>
        <p:blipFill>
          <a:blip r:embed="rId4">
            <a:alphaModFix/>
          </a:blip>
          <a:stretch>
            <a:fillRect/>
          </a:stretch>
        </p:blipFill>
        <p:spPr>
          <a:xfrm>
            <a:off x="-1" y="0"/>
            <a:ext cx="2074424" cy="1088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descr="preencoded.png" id="172" name="Google Shape;172;p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73" name="Google Shape;173;p8"/>
          <p:cNvSpPr/>
          <p:nvPr/>
        </p:nvSpPr>
        <p:spPr>
          <a:xfrm>
            <a:off x="6053018" y="575786"/>
            <a:ext cx="3809405" cy="476250"/>
          </a:xfrm>
          <a:prstGeom prst="rect">
            <a:avLst/>
          </a:prstGeom>
          <a:noFill/>
          <a:ln>
            <a:noFill/>
          </a:ln>
        </p:spPr>
        <p:txBody>
          <a:bodyPr anchorCtr="0" anchor="t" bIns="0" lIns="0" spcFirstLastPara="1" rIns="0" wrap="square" tIns="0">
            <a:noAutofit/>
          </a:bodyPr>
          <a:lstStyle/>
          <a:p>
            <a:pPr indent="0" lvl="0" marL="0" marR="0" rtl="0" algn="l">
              <a:lnSpc>
                <a:spcPct val="125423"/>
              </a:lnSpc>
              <a:spcBef>
                <a:spcPts val="0"/>
              </a:spcBef>
              <a:spcAft>
                <a:spcPts val="0"/>
              </a:spcAft>
              <a:buClr>
                <a:srgbClr val="F98AC7"/>
              </a:buClr>
              <a:buSzPts val="2950"/>
              <a:buFont typeface="Lora"/>
              <a:buNone/>
            </a:pPr>
            <a:r>
              <a:rPr b="0" i="0" lang="en-US" sz="2950" u="none" cap="none" strike="noStrike">
                <a:solidFill>
                  <a:srgbClr val="F98AC7"/>
                </a:solidFill>
                <a:latin typeface="Lora"/>
                <a:ea typeface="Lora"/>
                <a:cs typeface="Lora"/>
                <a:sym typeface="Lora"/>
              </a:rPr>
              <a:t>Alcance del Proyecto</a:t>
            </a:r>
            <a:endParaRPr b="0" i="0" sz="2950" u="none" cap="none" strike="noStrike"/>
          </a:p>
        </p:txBody>
      </p:sp>
      <p:pic>
        <p:nvPicPr>
          <p:cNvPr descr="preencoded.png" id="174" name="Google Shape;174;p8"/>
          <p:cNvPicPr preferRelativeResize="0"/>
          <p:nvPr/>
        </p:nvPicPr>
        <p:blipFill rotWithShape="1">
          <a:blip r:embed="rId4">
            <a:alphaModFix/>
          </a:blip>
          <a:srcRect b="0" l="0" r="0" t="0"/>
          <a:stretch/>
        </p:blipFill>
        <p:spPr>
          <a:xfrm>
            <a:off x="6053018" y="1294805"/>
            <a:ext cx="404693" cy="404693"/>
          </a:xfrm>
          <a:prstGeom prst="rect">
            <a:avLst/>
          </a:prstGeom>
          <a:noFill/>
          <a:ln>
            <a:noFill/>
          </a:ln>
        </p:spPr>
      </p:pic>
      <p:sp>
        <p:nvSpPr>
          <p:cNvPr id="175" name="Google Shape;175;p8"/>
          <p:cNvSpPr/>
          <p:nvPr/>
        </p:nvSpPr>
        <p:spPr>
          <a:xfrm>
            <a:off x="6053018" y="1861304"/>
            <a:ext cx="2005489" cy="238125"/>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D6E5EF"/>
              </a:buClr>
              <a:buSzPts val="1450"/>
              <a:buFont typeface="Lora"/>
              <a:buNone/>
            </a:pPr>
            <a:r>
              <a:rPr b="0" i="0" lang="en-US" sz="1450" u="none" cap="none" strike="noStrike">
                <a:solidFill>
                  <a:srgbClr val="D6E5EF"/>
                </a:solidFill>
                <a:latin typeface="Lora"/>
                <a:ea typeface="Lora"/>
                <a:cs typeface="Lora"/>
                <a:sym typeface="Lora"/>
              </a:rPr>
              <a:t>Cuencas Hidrográficas</a:t>
            </a:r>
            <a:endParaRPr b="0" i="0" sz="1450" u="none" cap="none" strike="noStrike"/>
          </a:p>
        </p:txBody>
      </p:sp>
      <p:sp>
        <p:nvSpPr>
          <p:cNvPr id="176" name="Google Shape;176;p8"/>
          <p:cNvSpPr/>
          <p:nvPr/>
        </p:nvSpPr>
        <p:spPr>
          <a:xfrm>
            <a:off x="6053018" y="2196465"/>
            <a:ext cx="8010763" cy="51816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250"/>
              <a:buFont typeface="Arial"/>
              <a:buNone/>
            </a:pPr>
            <a:r>
              <a:rPr b="0" i="0" lang="en-US" sz="1250" u="none" cap="none" strike="noStrike">
                <a:solidFill>
                  <a:srgbClr val="D6E5EF"/>
                </a:solidFill>
                <a:latin typeface="Arial"/>
                <a:ea typeface="Arial"/>
                <a:cs typeface="Arial"/>
                <a:sym typeface="Arial"/>
              </a:rPr>
              <a:t>El proyecto se centrará en las cuencas hidrográficas dentro de los límites del municipio de Manizales, que son fundamentales para el abastecimiento de agua potable, la actividad agrícola y la conservación del ecosistema.</a:t>
            </a:r>
            <a:endParaRPr b="0" i="0" sz="1250" u="none" cap="none" strike="noStrike"/>
          </a:p>
        </p:txBody>
      </p:sp>
      <p:pic>
        <p:nvPicPr>
          <p:cNvPr descr="preencoded.png" id="177" name="Google Shape;177;p8"/>
          <p:cNvPicPr preferRelativeResize="0"/>
          <p:nvPr/>
        </p:nvPicPr>
        <p:blipFill rotWithShape="1">
          <a:blip r:embed="rId5">
            <a:alphaModFix/>
          </a:blip>
          <a:srcRect b="0" l="0" r="0" t="0"/>
          <a:stretch/>
        </p:blipFill>
        <p:spPr>
          <a:xfrm>
            <a:off x="6053018" y="3200281"/>
            <a:ext cx="404693" cy="404693"/>
          </a:xfrm>
          <a:prstGeom prst="rect">
            <a:avLst/>
          </a:prstGeom>
          <a:noFill/>
          <a:ln>
            <a:noFill/>
          </a:ln>
        </p:spPr>
      </p:pic>
      <p:sp>
        <p:nvSpPr>
          <p:cNvPr id="178" name="Google Shape;178;p8"/>
          <p:cNvSpPr/>
          <p:nvPr/>
        </p:nvSpPr>
        <p:spPr>
          <a:xfrm>
            <a:off x="6053018" y="3766780"/>
            <a:ext cx="2126456" cy="238125"/>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D6E5EF"/>
              </a:buClr>
              <a:buSzPts val="1450"/>
              <a:buFont typeface="Lora"/>
              <a:buNone/>
            </a:pPr>
            <a:r>
              <a:rPr b="0" i="0" lang="en-US" sz="1450" u="none" cap="none" strike="noStrike">
                <a:solidFill>
                  <a:srgbClr val="D6E5EF"/>
                </a:solidFill>
                <a:latin typeface="Lora"/>
                <a:ea typeface="Lora"/>
                <a:cs typeface="Lora"/>
                <a:sym typeface="Lora"/>
              </a:rPr>
              <a:t>Abastecimiento de Agua</a:t>
            </a:r>
            <a:endParaRPr b="0" i="0" sz="1450" u="none" cap="none" strike="noStrike"/>
          </a:p>
        </p:txBody>
      </p:sp>
      <p:sp>
        <p:nvSpPr>
          <p:cNvPr id="179" name="Google Shape;179;p8"/>
          <p:cNvSpPr/>
          <p:nvPr/>
        </p:nvSpPr>
        <p:spPr>
          <a:xfrm>
            <a:off x="6053018" y="4101941"/>
            <a:ext cx="8010763" cy="25908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250"/>
              <a:buFont typeface="Arial"/>
              <a:buNone/>
            </a:pPr>
            <a:r>
              <a:rPr b="0" i="0" lang="en-US" sz="1250" u="none" cap="none" strike="noStrike">
                <a:solidFill>
                  <a:srgbClr val="D6E5EF"/>
                </a:solidFill>
                <a:latin typeface="Arial"/>
                <a:ea typeface="Arial"/>
                <a:cs typeface="Arial"/>
                <a:sym typeface="Arial"/>
              </a:rPr>
              <a:t>Se enfocará en las fuentes de agua potable para la población de Manizales.</a:t>
            </a:r>
            <a:endParaRPr b="0" i="0" sz="1250" u="none" cap="none" strike="noStrike"/>
          </a:p>
        </p:txBody>
      </p:sp>
      <p:pic>
        <p:nvPicPr>
          <p:cNvPr descr="preencoded.png" id="180" name="Google Shape;180;p8"/>
          <p:cNvPicPr preferRelativeResize="0"/>
          <p:nvPr/>
        </p:nvPicPr>
        <p:blipFill rotWithShape="1">
          <a:blip r:embed="rId6">
            <a:alphaModFix/>
          </a:blip>
          <a:srcRect b="0" l="0" r="0" t="0"/>
          <a:stretch/>
        </p:blipFill>
        <p:spPr>
          <a:xfrm>
            <a:off x="6053018" y="4846677"/>
            <a:ext cx="404693" cy="404693"/>
          </a:xfrm>
          <a:prstGeom prst="rect">
            <a:avLst/>
          </a:prstGeom>
          <a:noFill/>
          <a:ln>
            <a:noFill/>
          </a:ln>
        </p:spPr>
      </p:pic>
      <p:sp>
        <p:nvSpPr>
          <p:cNvPr id="181" name="Google Shape;181;p8"/>
          <p:cNvSpPr/>
          <p:nvPr/>
        </p:nvSpPr>
        <p:spPr>
          <a:xfrm>
            <a:off x="6053018" y="5413177"/>
            <a:ext cx="1904643" cy="238125"/>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D6E5EF"/>
              </a:buClr>
              <a:buSzPts val="1450"/>
              <a:buFont typeface="Lora"/>
              <a:buNone/>
            </a:pPr>
            <a:r>
              <a:rPr b="0" i="0" lang="en-US" sz="1450" u="none" cap="none" strike="noStrike">
                <a:solidFill>
                  <a:srgbClr val="D6E5EF"/>
                </a:solidFill>
                <a:latin typeface="Lora"/>
                <a:ea typeface="Lora"/>
                <a:cs typeface="Lora"/>
                <a:sym typeface="Lora"/>
              </a:rPr>
              <a:t>Actividad Agrícola</a:t>
            </a:r>
            <a:endParaRPr b="0" i="0" sz="1450" u="none" cap="none" strike="noStrike"/>
          </a:p>
        </p:txBody>
      </p:sp>
      <p:sp>
        <p:nvSpPr>
          <p:cNvPr id="182" name="Google Shape;182;p8"/>
          <p:cNvSpPr/>
          <p:nvPr/>
        </p:nvSpPr>
        <p:spPr>
          <a:xfrm>
            <a:off x="6053018" y="5748338"/>
            <a:ext cx="8010763" cy="25908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250"/>
              <a:buFont typeface="Arial"/>
              <a:buNone/>
            </a:pPr>
            <a:r>
              <a:rPr b="0" i="0" lang="en-US" sz="1250" u="none" cap="none" strike="noStrike">
                <a:solidFill>
                  <a:srgbClr val="D6E5EF"/>
                </a:solidFill>
                <a:latin typeface="Arial"/>
                <a:ea typeface="Arial"/>
                <a:cs typeface="Arial"/>
                <a:sym typeface="Arial"/>
              </a:rPr>
              <a:t>Considerará el uso del agua en las actividades agrícolas de la región.</a:t>
            </a:r>
            <a:endParaRPr b="0" i="0" sz="1250" u="none" cap="none" strike="noStrike"/>
          </a:p>
        </p:txBody>
      </p:sp>
      <p:pic>
        <p:nvPicPr>
          <p:cNvPr descr="preencoded.png" id="183" name="Google Shape;183;p8"/>
          <p:cNvPicPr preferRelativeResize="0"/>
          <p:nvPr/>
        </p:nvPicPr>
        <p:blipFill rotWithShape="1">
          <a:blip r:embed="rId7">
            <a:alphaModFix/>
          </a:blip>
          <a:srcRect b="0" l="0" r="0" t="0"/>
          <a:stretch/>
        </p:blipFill>
        <p:spPr>
          <a:xfrm>
            <a:off x="6053018" y="6493073"/>
            <a:ext cx="404693" cy="404693"/>
          </a:xfrm>
          <a:prstGeom prst="rect">
            <a:avLst/>
          </a:prstGeom>
          <a:noFill/>
          <a:ln>
            <a:noFill/>
          </a:ln>
        </p:spPr>
      </p:pic>
      <p:sp>
        <p:nvSpPr>
          <p:cNvPr id="184" name="Google Shape;184;p8"/>
          <p:cNvSpPr/>
          <p:nvPr/>
        </p:nvSpPr>
        <p:spPr>
          <a:xfrm>
            <a:off x="6053018" y="7059573"/>
            <a:ext cx="2583537" cy="238125"/>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D6E5EF"/>
              </a:buClr>
              <a:buSzPts val="1450"/>
              <a:buFont typeface="Lora"/>
              <a:buNone/>
            </a:pPr>
            <a:r>
              <a:rPr b="0" i="0" lang="en-US" sz="1450" u="none" cap="none" strike="noStrike">
                <a:solidFill>
                  <a:srgbClr val="D6E5EF"/>
                </a:solidFill>
                <a:latin typeface="Lora"/>
                <a:ea typeface="Lora"/>
                <a:cs typeface="Lora"/>
                <a:sym typeface="Lora"/>
              </a:rPr>
              <a:t>Conservación del Ecosistema</a:t>
            </a:r>
            <a:endParaRPr b="0" i="0" sz="1450" u="none" cap="none" strike="noStrike"/>
          </a:p>
        </p:txBody>
      </p:sp>
      <p:sp>
        <p:nvSpPr>
          <p:cNvPr id="185" name="Google Shape;185;p8"/>
          <p:cNvSpPr/>
          <p:nvPr/>
        </p:nvSpPr>
        <p:spPr>
          <a:xfrm>
            <a:off x="6053018" y="7394734"/>
            <a:ext cx="8010763" cy="25908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6E5EF"/>
              </a:buClr>
              <a:buSzPts val="1250"/>
              <a:buFont typeface="Arial"/>
              <a:buNone/>
            </a:pPr>
            <a:r>
              <a:rPr b="0" i="0" lang="en-US" sz="1250" u="none" cap="none" strike="noStrike">
                <a:solidFill>
                  <a:srgbClr val="D6E5EF"/>
                </a:solidFill>
                <a:latin typeface="Arial"/>
                <a:ea typeface="Arial"/>
                <a:cs typeface="Arial"/>
                <a:sym typeface="Arial"/>
              </a:rPr>
              <a:t>Incluirá aspectos relacionados con la preservación de los ecosistemas locales.</a:t>
            </a:r>
            <a:endParaRPr b="0" i="0" sz="1250" u="none" cap="none" strike="noStrike"/>
          </a:p>
        </p:txBody>
      </p:sp>
      <p:pic>
        <p:nvPicPr>
          <p:cNvPr id="186" name="Google Shape;186;p8"/>
          <p:cNvPicPr preferRelativeResize="0"/>
          <p:nvPr/>
        </p:nvPicPr>
        <p:blipFill>
          <a:blip r:embed="rId8">
            <a:alphaModFix/>
          </a:blip>
          <a:stretch>
            <a:fillRect/>
          </a:stretch>
        </p:blipFill>
        <p:spPr>
          <a:xfrm>
            <a:off x="-1" y="0"/>
            <a:ext cx="2074424" cy="1088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2024-11-04T22:21:18Z</dcterms:created>
  <dc:creator>PptxGenJS</dc:creator>
</cp:coreProperties>
</file>